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2"/>
    <p:sldId id="707" r:id="rId3"/>
    <p:sldId id="711" r:id="rId4"/>
    <p:sldId id="712" r:id="rId5"/>
    <p:sldId id="714" r:id="rId6"/>
    <p:sldId id="677" r:id="rId7"/>
    <p:sldId id="716" r:id="rId8"/>
    <p:sldId id="736" r:id="rId9"/>
    <p:sldId id="713" r:id="rId10"/>
    <p:sldId id="717" r:id="rId11"/>
    <p:sldId id="718" r:id="rId12"/>
    <p:sldId id="719" r:id="rId13"/>
    <p:sldId id="697" r:id="rId14"/>
    <p:sldId id="720" r:id="rId15"/>
    <p:sldId id="721" r:id="rId16"/>
    <p:sldId id="722" r:id="rId17"/>
    <p:sldId id="723" r:id="rId18"/>
    <p:sldId id="724" r:id="rId19"/>
    <p:sldId id="725" r:id="rId20"/>
    <p:sldId id="726" r:id="rId21"/>
    <p:sldId id="727" r:id="rId22"/>
    <p:sldId id="625" r:id="rId23"/>
    <p:sldId id="692" r:id="rId24"/>
    <p:sldId id="694" r:id="rId25"/>
    <p:sldId id="693" r:id="rId26"/>
    <p:sldId id="635" r:id="rId27"/>
    <p:sldId id="709" r:id="rId28"/>
    <p:sldId id="657" r:id="rId29"/>
    <p:sldId id="728" r:id="rId30"/>
    <p:sldId id="729" r:id="rId31"/>
    <p:sldId id="730" r:id="rId32"/>
    <p:sldId id="731" r:id="rId33"/>
    <p:sldId id="708" r:id="rId34"/>
    <p:sldId id="732" r:id="rId35"/>
    <p:sldId id="733" r:id="rId36"/>
    <p:sldId id="687" r:id="rId37"/>
    <p:sldId id="710" r:id="rId38"/>
    <p:sldId id="735" r:id="rId39"/>
    <p:sldId id="734" r:id="rId40"/>
    <p:sldId id="705" r:id="rId41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15"/>
    <p:restoredTop sz="82984"/>
  </p:normalViewPr>
  <p:slideViewPr>
    <p:cSldViewPr snapToObjects="1" showGuides="1">
      <p:cViewPr varScale="1">
        <p:scale>
          <a:sx n="49" d="100"/>
          <a:sy n="49" d="100"/>
        </p:scale>
        <p:origin x="200" y="472"/>
      </p:cViewPr>
      <p:guideLst>
        <p:guide orient="horz" pos="3072"/>
        <p:guide pos="54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image" Target="../media/image18.jpg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image" Target="../media/image18.jpg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871EE-D5B6-A441-8EC8-0D01B7ABAB32}" type="doc">
      <dgm:prSet loTypeId="urn:microsoft.com/office/officeart/2009/layout/CirclePictureHierarchy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10043C8-E23F-BE4D-A9E3-6EEE2329B187}">
      <dgm:prSet phldrT="[Texte]"/>
      <dgm:spPr/>
      <dgm:t>
        <a:bodyPr/>
        <a:lstStyle/>
        <a:p>
          <a:r>
            <a:rPr lang="fr-FR" dirty="0" err="1"/>
            <a:t>Seeklinik</a:t>
          </a:r>
          <a:endParaRPr lang="fr-FR" dirty="0"/>
        </a:p>
      </dgm:t>
    </dgm:pt>
    <dgm:pt modelId="{F3740BB5-1B3C-0242-9CFB-C02F838F1E73}" type="parTrans" cxnId="{312D4CBC-6D36-4047-AB1D-4ACC92EA5840}">
      <dgm:prSet/>
      <dgm:spPr/>
      <dgm:t>
        <a:bodyPr/>
        <a:lstStyle/>
        <a:p>
          <a:endParaRPr lang="fr-FR"/>
        </a:p>
      </dgm:t>
    </dgm:pt>
    <dgm:pt modelId="{07AF79F6-3BD2-EE46-A471-532E1185A66D}" type="sibTrans" cxnId="{312D4CBC-6D36-4047-AB1D-4ACC92EA5840}">
      <dgm:prSet/>
      <dgm:spPr/>
      <dgm:t>
        <a:bodyPr/>
        <a:lstStyle/>
        <a:p>
          <a:endParaRPr lang="fr-FR"/>
        </a:p>
      </dgm:t>
    </dgm:pt>
    <dgm:pt modelId="{C8574F8D-6D38-1145-899D-0A902B63BA8E}">
      <dgm:prSet phldrT="[Texte]"/>
      <dgm:spPr/>
      <dgm:t>
        <a:bodyPr/>
        <a:lstStyle/>
        <a:p>
          <a:r>
            <a:rPr lang="fr-FR" dirty="0" err="1"/>
            <a:t>Kardiologie</a:t>
          </a:r>
          <a:endParaRPr lang="fr-FR" dirty="0"/>
        </a:p>
      </dgm:t>
    </dgm:pt>
    <dgm:pt modelId="{C5627E0C-FF01-1347-91C8-9FA3A257F95E}" type="parTrans" cxnId="{A645F9A3-546C-E640-941D-C9E70BDB8911}">
      <dgm:prSet/>
      <dgm:spPr/>
      <dgm:t>
        <a:bodyPr/>
        <a:lstStyle/>
        <a:p>
          <a:endParaRPr lang="fr-FR"/>
        </a:p>
      </dgm:t>
    </dgm:pt>
    <dgm:pt modelId="{C0F51772-9550-7F41-8CB0-D83FDDAAE6B4}" type="sibTrans" cxnId="{A645F9A3-546C-E640-941D-C9E70BDB8911}">
      <dgm:prSet/>
      <dgm:spPr/>
      <dgm:t>
        <a:bodyPr/>
        <a:lstStyle/>
        <a:p>
          <a:endParaRPr lang="fr-FR"/>
        </a:p>
      </dgm:t>
    </dgm:pt>
    <dgm:pt modelId="{97CCC0D4-A404-2642-9698-CB5D6E8EE828}">
      <dgm:prSet phldrT="[Texte]"/>
      <dgm:spPr/>
      <dgm:t>
        <a:bodyPr/>
        <a:lstStyle/>
        <a:p>
          <a:r>
            <a:rPr lang="fr-FR" dirty="0"/>
            <a:t>Prof A</a:t>
          </a:r>
        </a:p>
      </dgm:t>
    </dgm:pt>
    <dgm:pt modelId="{ECD1E7A4-9C74-324F-BE89-A634BB14EBC2}" type="parTrans" cxnId="{5DA84B5C-EAEA-D847-9E54-880EB2D89D4E}">
      <dgm:prSet/>
      <dgm:spPr/>
      <dgm:t>
        <a:bodyPr/>
        <a:lstStyle/>
        <a:p>
          <a:endParaRPr lang="fr-FR"/>
        </a:p>
      </dgm:t>
    </dgm:pt>
    <dgm:pt modelId="{D8748D57-8F0E-9A41-8F3F-7C81C0B6C761}" type="sibTrans" cxnId="{5DA84B5C-EAEA-D847-9E54-880EB2D89D4E}">
      <dgm:prSet/>
      <dgm:spPr/>
      <dgm:t>
        <a:bodyPr/>
        <a:lstStyle/>
        <a:p>
          <a:endParaRPr lang="fr-FR"/>
        </a:p>
      </dgm:t>
    </dgm:pt>
    <dgm:pt modelId="{A237AF1E-BB37-EA41-AA0A-3399D374DAF0}">
      <dgm:prSet phldrT="[Texte]"/>
      <dgm:spPr/>
      <dgm:t>
        <a:bodyPr/>
        <a:lstStyle/>
        <a:p>
          <a:r>
            <a:rPr lang="fr-FR" dirty="0"/>
            <a:t>Prof B</a:t>
          </a:r>
        </a:p>
      </dgm:t>
    </dgm:pt>
    <dgm:pt modelId="{F494D454-5E78-0C41-957C-D4FE941FCC72}" type="parTrans" cxnId="{64DB63A0-FC10-D841-AAEA-F296CF80EABC}">
      <dgm:prSet/>
      <dgm:spPr/>
      <dgm:t>
        <a:bodyPr/>
        <a:lstStyle/>
        <a:p>
          <a:endParaRPr lang="fr-FR"/>
        </a:p>
      </dgm:t>
    </dgm:pt>
    <dgm:pt modelId="{26A08102-532E-7140-924E-0B5D37F62732}" type="sibTrans" cxnId="{64DB63A0-FC10-D841-AAEA-F296CF80EABC}">
      <dgm:prSet/>
      <dgm:spPr/>
      <dgm:t>
        <a:bodyPr/>
        <a:lstStyle/>
        <a:p>
          <a:endParaRPr lang="fr-FR"/>
        </a:p>
      </dgm:t>
    </dgm:pt>
    <dgm:pt modelId="{E93A3A2A-EABF-FA4B-A6E0-3B7D992CF1DE}">
      <dgm:prSet phldrT="[Texte]"/>
      <dgm:spPr/>
      <dgm:t>
        <a:bodyPr/>
        <a:lstStyle/>
        <a:p>
          <a:r>
            <a:rPr lang="fr-FR" dirty="0" err="1"/>
            <a:t>Pädiatrie</a:t>
          </a:r>
          <a:endParaRPr lang="fr-FR" dirty="0"/>
        </a:p>
      </dgm:t>
    </dgm:pt>
    <dgm:pt modelId="{ECA44917-1490-254E-878C-F58E776122BC}" type="parTrans" cxnId="{2B56E99A-1B28-504F-8742-F161BF2D4E52}">
      <dgm:prSet/>
      <dgm:spPr/>
      <dgm:t>
        <a:bodyPr/>
        <a:lstStyle/>
        <a:p>
          <a:endParaRPr lang="fr-FR"/>
        </a:p>
      </dgm:t>
    </dgm:pt>
    <dgm:pt modelId="{3285F25F-35F5-2B49-92AA-FBDBCD41D932}" type="sibTrans" cxnId="{2B56E99A-1B28-504F-8742-F161BF2D4E52}">
      <dgm:prSet/>
      <dgm:spPr/>
      <dgm:t>
        <a:bodyPr/>
        <a:lstStyle/>
        <a:p>
          <a:endParaRPr lang="fr-FR"/>
        </a:p>
      </dgm:t>
    </dgm:pt>
    <dgm:pt modelId="{983AACDA-0D86-B845-827E-EF7065941B91}">
      <dgm:prSet phldrT="[Texte]"/>
      <dgm:spPr/>
      <dgm:t>
        <a:bodyPr/>
        <a:lstStyle/>
        <a:p>
          <a:r>
            <a:rPr lang="fr-FR" dirty="0"/>
            <a:t>Prof C</a:t>
          </a:r>
        </a:p>
      </dgm:t>
    </dgm:pt>
    <dgm:pt modelId="{B39EA1D9-2032-6849-A7D9-F9482CA3170E}" type="parTrans" cxnId="{350320E1-EEE7-174F-8CA5-148B60412D91}">
      <dgm:prSet/>
      <dgm:spPr/>
      <dgm:t>
        <a:bodyPr/>
        <a:lstStyle/>
        <a:p>
          <a:endParaRPr lang="fr-FR"/>
        </a:p>
      </dgm:t>
    </dgm:pt>
    <dgm:pt modelId="{2ED253C6-632C-C74C-9937-73B36EB3B156}" type="sibTrans" cxnId="{350320E1-EEE7-174F-8CA5-148B60412D91}">
      <dgm:prSet/>
      <dgm:spPr/>
      <dgm:t>
        <a:bodyPr/>
        <a:lstStyle/>
        <a:p>
          <a:endParaRPr lang="fr-FR"/>
        </a:p>
      </dgm:t>
    </dgm:pt>
    <dgm:pt modelId="{D1EB3078-175D-E244-A0E9-1B277B402FF1}">
      <dgm:prSet/>
      <dgm:spPr/>
      <dgm:t>
        <a:bodyPr/>
        <a:lstStyle/>
        <a:p>
          <a:r>
            <a:rPr lang="fr-FR" dirty="0" err="1"/>
            <a:t>Hilfsperson</a:t>
          </a:r>
          <a:r>
            <a:rPr lang="fr-FR" dirty="0"/>
            <a:t> 1</a:t>
          </a:r>
        </a:p>
      </dgm:t>
    </dgm:pt>
    <dgm:pt modelId="{AC47AD07-2B2A-F549-9887-7B8546A4D7C8}" type="parTrans" cxnId="{577B7458-9D1F-304B-97FA-8B00C348653C}">
      <dgm:prSet/>
      <dgm:spPr/>
      <dgm:t>
        <a:bodyPr/>
        <a:lstStyle/>
        <a:p>
          <a:endParaRPr lang="fr-FR"/>
        </a:p>
      </dgm:t>
    </dgm:pt>
    <dgm:pt modelId="{43E055CB-ACD3-4C41-89B3-2BBE0BE39453}" type="sibTrans" cxnId="{577B7458-9D1F-304B-97FA-8B00C348653C}">
      <dgm:prSet/>
      <dgm:spPr/>
      <dgm:t>
        <a:bodyPr/>
        <a:lstStyle/>
        <a:p>
          <a:endParaRPr lang="fr-FR"/>
        </a:p>
      </dgm:t>
    </dgm:pt>
    <dgm:pt modelId="{23B0FAE4-9895-AC46-BF73-AD144F506637}">
      <dgm:prSet/>
      <dgm:spPr/>
      <dgm:t>
        <a:bodyPr/>
        <a:lstStyle/>
        <a:p>
          <a:r>
            <a:rPr lang="fr-FR" dirty="0" err="1"/>
            <a:t>Hilfsperson</a:t>
          </a:r>
          <a:r>
            <a:rPr lang="fr-FR" dirty="0"/>
            <a:t> 2</a:t>
          </a:r>
        </a:p>
      </dgm:t>
    </dgm:pt>
    <dgm:pt modelId="{5F5B4D12-FF03-9E4C-A312-1AF853A95748}" type="parTrans" cxnId="{1B629333-FBCD-FF4A-8D3B-D40DD7E85F13}">
      <dgm:prSet/>
      <dgm:spPr/>
      <dgm:t>
        <a:bodyPr/>
        <a:lstStyle/>
        <a:p>
          <a:endParaRPr lang="fr-FR"/>
        </a:p>
      </dgm:t>
    </dgm:pt>
    <dgm:pt modelId="{85CE1827-2BB3-8044-BC4D-6034C42203BF}" type="sibTrans" cxnId="{1B629333-FBCD-FF4A-8D3B-D40DD7E85F13}">
      <dgm:prSet/>
      <dgm:spPr/>
      <dgm:t>
        <a:bodyPr/>
        <a:lstStyle/>
        <a:p>
          <a:endParaRPr lang="fr-FR"/>
        </a:p>
      </dgm:t>
    </dgm:pt>
    <dgm:pt modelId="{32852029-6CE8-B547-84F6-3DF0DDA32927}">
      <dgm:prSet/>
      <dgm:spPr/>
      <dgm:t>
        <a:bodyPr/>
        <a:lstStyle/>
        <a:p>
          <a:r>
            <a:rPr lang="fr-FR" dirty="0" err="1"/>
            <a:t>Hilfsperson</a:t>
          </a:r>
          <a:r>
            <a:rPr lang="fr-FR" dirty="0"/>
            <a:t> 3</a:t>
          </a:r>
        </a:p>
      </dgm:t>
    </dgm:pt>
    <dgm:pt modelId="{822445DD-5954-6446-9FF6-4FE840F9EC64}" type="parTrans" cxnId="{33A2163F-95EE-5D4B-B5AD-3D7D81DE8DCD}">
      <dgm:prSet/>
      <dgm:spPr/>
      <dgm:t>
        <a:bodyPr/>
        <a:lstStyle/>
        <a:p>
          <a:endParaRPr lang="fr-FR"/>
        </a:p>
      </dgm:t>
    </dgm:pt>
    <dgm:pt modelId="{B21892B8-73DE-E24C-9E23-452A19E63564}" type="sibTrans" cxnId="{33A2163F-95EE-5D4B-B5AD-3D7D81DE8DCD}">
      <dgm:prSet/>
      <dgm:spPr/>
      <dgm:t>
        <a:bodyPr/>
        <a:lstStyle/>
        <a:p>
          <a:endParaRPr lang="fr-FR"/>
        </a:p>
      </dgm:t>
    </dgm:pt>
    <dgm:pt modelId="{9D454D44-B754-DE41-A978-85B1D1BA25E4}">
      <dgm:prSet/>
      <dgm:spPr/>
      <dgm:t>
        <a:bodyPr/>
        <a:lstStyle/>
        <a:p>
          <a:r>
            <a:rPr lang="fr-FR" dirty="0"/>
            <a:t>Prof D</a:t>
          </a:r>
        </a:p>
      </dgm:t>
    </dgm:pt>
    <dgm:pt modelId="{641DE1BA-FB78-AB46-BC61-08750209F890}" type="sibTrans" cxnId="{6F0ADC2F-06F1-EA49-B935-5F6FF1CF9397}">
      <dgm:prSet/>
      <dgm:spPr/>
      <dgm:t>
        <a:bodyPr/>
        <a:lstStyle/>
        <a:p>
          <a:endParaRPr lang="fr-FR"/>
        </a:p>
      </dgm:t>
    </dgm:pt>
    <dgm:pt modelId="{FF35C8AF-D72A-A648-98D6-95F858D1030B}" type="parTrans" cxnId="{6F0ADC2F-06F1-EA49-B935-5F6FF1CF9397}">
      <dgm:prSet/>
      <dgm:spPr/>
      <dgm:t>
        <a:bodyPr/>
        <a:lstStyle/>
        <a:p>
          <a:endParaRPr lang="fr-FR"/>
        </a:p>
      </dgm:t>
    </dgm:pt>
    <dgm:pt modelId="{122BB225-F60A-6647-9F75-EF1688B1ED05}" type="pres">
      <dgm:prSet presAssocID="{E1A871EE-D5B6-A441-8EC8-0D01B7ABAB3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416FD31-6590-394F-BD53-A55A1A3D076A}" type="pres">
      <dgm:prSet presAssocID="{E10043C8-E23F-BE4D-A9E3-6EEE2329B187}" presName="hierRoot1" presStyleCnt="0"/>
      <dgm:spPr/>
    </dgm:pt>
    <dgm:pt modelId="{52BCF59C-D906-9A43-B99F-8D5256DFD878}" type="pres">
      <dgm:prSet presAssocID="{E10043C8-E23F-BE4D-A9E3-6EEE2329B187}" presName="composite" presStyleCnt="0"/>
      <dgm:spPr/>
    </dgm:pt>
    <dgm:pt modelId="{638DED1B-3E3D-8F4A-9660-240D6947F925}" type="pres">
      <dgm:prSet presAssocID="{E10043C8-E23F-BE4D-A9E3-6EEE2329B187}" presName="image" presStyleLbl="node0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5C91F30-CF2C-E54D-B267-ADFBA3F7513C}" type="pres">
      <dgm:prSet presAssocID="{E10043C8-E23F-BE4D-A9E3-6EEE2329B187}" presName="text" presStyleLbl="revTx" presStyleIdx="0" presStyleCnt="10">
        <dgm:presLayoutVars>
          <dgm:chPref val="3"/>
        </dgm:presLayoutVars>
      </dgm:prSet>
      <dgm:spPr/>
    </dgm:pt>
    <dgm:pt modelId="{452DB22A-6A42-C846-924C-2F365871BBD8}" type="pres">
      <dgm:prSet presAssocID="{E10043C8-E23F-BE4D-A9E3-6EEE2329B187}" presName="hierChild2" presStyleCnt="0"/>
      <dgm:spPr/>
    </dgm:pt>
    <dgm:pt modelId="{FE9B947A-59C9-C143-ADD6-C8170C6E65BB}" type="pres">
      <dgm:prSet presAssocID="{C5627E0C-FF01-1347-91C8-9FA3A257F95E}" presName="Name10" presStyleLbl="parChTrans1D2" presStyleIdx="0" presStyleCnt="2"/>
      <dgm:spPr/>
    </dgm:pt>
    <dgm:pt modelId="{0C6EB119-4B06-6447-8053-5E72F700F9DE}" type="pres">
      <dgm:prSet presAssocID="{C8574F8D-6D38-1145-899D-0A902B63BA8E}" presName="hierRoot2" presStyleCnt="0"/>
      <dgm:spPr/>
    </dgm:pt>
    <dgm:pt modelId="{5297880C-F3A1-F049-AB96-1E255879EF6F}" type="pres">
      <dgm:prSet presAssocID="{C8574F8D-6D38-1145-899D-0A902B63BA8E}" presName="composite2" presStyleCnt="0"/>
      <dgm:spPr/>
    </dgm:pt>
    <dgm:pt modelId="{C0926DDF-09AB-AA4E-8B73-F56487CB7A44}" type="pres">
      <dgm:prSet presAssocID="{C8574F8D-6D38-1145-899D-0A902B63BA8E}" presName="image2" presStyleLbl="node2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A877EF4D-3CE4-C343-8874-652076790C0F}" type="pres">
      <dgm:prSet presAssocID="{C8574F8D-6D38-1145-899D-0A902B63BA8E}" presName="text2" presStyleLbl="revTx" presStyleIdx="1" presStyleCnt="10">
        <dgm:presLayoutVars>
          <dgm:chPref val="3"/>
        </dgm:presLayoutVars>
      </dgm:prSet>
      <dgm:spPr/>
    </dgm:pt>
    <dgm:pt modelId="{84811689-CEB8-7447-9D6B-BBD5F43A0C7F}" type="pres">
      <dgm:prSet presAssocID="{C8574F8D-6D38-1145-899D-0A902B63BA8E}" presName="hierChild3" presStyleCnt="0"/>
      <dgm:spPr/>
    </dgm:pt>
    <dgm:pt modelId="{0ECE867E-79E3-4D41-BBBF-627AC7BBDC3C}" type="pres">
      <dgm:prSet presAssocID="{ECD1E7A4-9C74-324F-BE89-A634BB14EBC2}" presName="Name17" presStyleLbl="parChTrans1D3" presStyleIdx="0" presStyleCnt="4"/>
      <dgm:spPr/>
    </dgm:pt>
    <dgm:pt modelId="{47DD98EE-9A21-3944-AD62-57E19AA92046}" type="pres">
      <dgm:prSet presAssocID="{97CCC0D4-A404-2642-9698-CB5D6E8EE828}" presName="hierRoot3" presStyleCnt="0"/>
      <dgm:spPr/>
    </dgm:pt>
    <dgm:pt modelId="{47AC97C1-591E-D641-A7D7-F1BF40B9ED99}" type="pres">
      <dgm:prSet presAssocID="{97CCC0D4-A404-2642-9698-CB5D6E8EE828}" presName="composite3" presStyleCnt="0"/>
      <dgm:spPr/>
    </dgm:pt>
    <dgm:pt modelId="{3706579F-A10A-DC48-A201-AC005637AD42}" type="pres">
      <dgm:prSet presAssocID="{97CCC0D4-A404-2642-9698-CB5D6E8EE828}" presName="image3" presStyleLbl="node3" presStyleIdx="0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</dgm:pt>
    <dgm:pt modelId="{003AFF7E-7B8C-9142-916C-C4CF99FFF37E}" type="pres">
      <dgm:prSet presAssocID="{97CCC0D4-A404-2642-9698-CB5D6E8EE828}" presName="text3" presStyleLbl="revTx" presStyleIdx="2" presStyleCnt="10">
        <dgm:presLayoutVars>
          <dgm:chPref val="3"/>
        </dgm:presLayoutVars>
      </dgm:prSet>
      <dgm:spPr/>
    </dgm:pt>
    <dgm:pt modelId="{75EAAD1B-4AFE-A143-A888-DEC43DE23D6E}" type="pres">
      <dgm:prSet presAssocID="{97CCC0D4-A404-2642-9698-CB5D6E8EE828}" presName="hierChild4" presStyleCnt="0"/>
      <dgm:spPr/>
    </dgm:pt>
    <dgm:pt modelId="{3E42FBD2-4AC7-504E-A778-55EBB3DF305C}" type="pres">
      <dgm:prSet presAssocID="{AC47AD07-2B2A-F549-9887-7B8546A4D7C8}" presName="Name23" presStyleLbl="parChTrans1D4" presStyleIdx="0" presStyleCnt="3"/>
      <dgm:spPr/>
    </dgm:pt>
    <dgm:pt modelId="{D924FA75-E198-794D-971F-81CDB912804B}" type="pres">
      <dgm:prSet presAssocID="{D1EB3078-175D-E244-A0E9-1B277B402FF1}" presName="hierRoot4" presStyleCnt="0"/>
      <dgm:spPr/>
    </dgm:pt>
    <dgm:pt modelId="{41D47CB3-A992-3C43-99D8-916734DDE21C}" type="pres">
      <dgm:prSet presAssocID="{D1EB3078-175D-E244-A0E9-1B277B402FF1}" presName="composite4" presStyleCnt="0"/>
      <dgm:spPr/>
    </dgm:pt>
    <dgm:pt modelId="{B558B97A-F95B-F948-AEF1-4457AFF92FB3}" type="pres">
      <dgm:prSet presAssocID="{D1EB3078-175D-E244-A0E9-1B277B402FF1}" presName="image4" presStyleLbl="node4" presStyleIdx="0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CF7F19D4-2DE2-2B4A-86F9-4D5B897A3EB2}" type="pres">
      <dgm:prSet presAssocID="{D1EB3078-175D-E244-A0E9-1B277B402FF1}" presName="text4" presStyleLbl="revTx" presStyleIdx="3" presStyleCnt="10">
        <dgm:presLayoutVars>
          <dgm:chPref val="3"/>
        </dgm:presLayoutVars>
      </dgm:prSet>
      <dgm:spPr/>
    </dgm:pt>
    <dgm:pt modelId="{15ACFAA4-673F-594A-8275-989DC81F6712}" type="pres">
      <dgm:prSet presAssocID="{D1EB3078-175D-E244-A0E9-1B277B402FF1}" presName="hierChild5" presStyleCnt="0"/>
      <dgm:spPr/>
    </dgm:pt>
    <dgm:pt modelId="{3A5E2705-9426-F44E-ADEF-EFA4C5D8AE98}" type="pres">
      <dgm:prSet presAssocID="{F494D454-5E78-0C41-957C-D4FE941FCC72}" presName="Name17" presStyleLbl="parChTrans1D3" presStyleIdx="1" presStyleCnt="4"/>
      <dgm:spPr/>
    </dgm:pt>
    <dgm:pt modelId="{83090C85-EBC7-4C43-83F5-B246CFE7624E}" type="pres">
      <dgm:prSet presAssocID="{A237AF1E-BB37-EA41-AA0A-3399D374DAF0}" presName="hierRoot3" presStyleCnt="0"/>
      <dgm:spPr/>
    </dgm:pt>
    <dgm:pt modelId="{4A99EF77-C58B-634F-8876-A5E18B8811F4}" type="pres">
      <dgm:prSet presAssocID="{A237AF1E-BB37-EA41-AA0A-3399D374DAF0}" presName="composite3" presStyleCnt="0"/>
      <dgm:spPr/>
    </dgm:pt>
    <dgm:pt modelId="{E5313CC7-2514-8244-A00B-2C944DE24FAA}" type="pres">
      <dgm:prSet presAssocID="{A237AF1E-BB37-EA41-AA0A-3399D374DAF0}" presName="image3" presStyleLbl="node3" presStyleIdx="1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23AAD789-D8A8-624F-84A1-6ECB3673FC02}" type="pres">
      <dgm:prSet presAssocID="{A237AF1E-BB37-EA41-AA0A-3399D374DAF0}" presName="text3" presStyleLbl="revTx" presStyleIdx="4" presStyleCnt="10">
        <dgm:presLayoutVars>
          <dgm:chPref val="3"/>
        </dgm:presLayoutVars>
      </dgm:prSet>
      <dgm:spPr/>
    </dgm:pt>
    <dgm:pt modelId="{2937A941-0B57-D245-9D52-CF170804F302}" type="pres">
      <dgm:prSet presAssocID="{A237AF1E-BB37-EA41-AA0A-3399D374DAF0}" presName="hierChild4" presStyleCnt="0"/>
      <dgm:spPr/>
    </dgm:pt>
    <dgm:pt modelId="{D4C42722-8849-BA40-964C-8E6B5C807806}" type="pres">
      <dgm:prSet presAssocID="{ECA44917-1490-254E-878C-F58E776122BC}" presName="Name10" presStyleLbl="parChTrans1D2" presStyleIdx="1" presStyleCnt="2"/>
      <dgm:spPr/>
    </dgm:pt>
    <dgm:pt modelId="{E21D88B1-1236-A94D-8D3A-67F444A537C0}" type="pres">
      <dgm:prSet presAssocID="{E93A3A2A-EABF-FA4B-A6E0-3B7D992CF1DE}" presName="hierRoot2" presStyleCnt="0"/>
      <dgm:spPr/>
    </dgm:pt>
    <dgm:pt modelId="{7BBFEA11-9E02-7047-BAAA-8DD8A6641756}" type="pres">
      <dgm:prSet presAssocID="{E93A3A2A-EABF-FA4B-A6E0-3B7D992CF1DE}" presName="composite2" presStyleCnt="0"/>
      <dgm:spPr/>
    </dgm:pt>
    <dgm:pt modelId="{4CFC4770-5CE8-2341-9CA2-4BD3BD309A17}" type="pres">
      <dgm:prSet presAssocID="{E93A3A2A-EABF-FA4B-A6E0-3B7D992CF1DE}" presName="image2" presStyleLbl="node2" presStyleIdx="1" presStyleCnt="2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5C192907-0CCD-0B43-B144-B49B37BCF48C}" type="pres">
      <dgm:prSet presAssocID="{E93A3A2A-EABF-FA4B-A6E0-3B7D992CF1DE}" presName="text2" presStyleLbl="revTx" presStyleIdx="5" presStyleCnt="10">
        <dgm:presLayoutVars>
          <dgm:chPref val="3"/>
        </dgm:presLayoutVars>
      </dgm:prSet>
      <dgm:spPr/>
    </dgm:pt>
    <dgm:pt modelId="{74D7CB8A-72D7-6B47-904D-F128DF8A9BA0}" type="pres">
      <dgm:prSet presAssocID="{E93A3A2A-EABF-FA4B-A6E0-3B7D992CF1DE}" presName="hierChild3" presStyleCnt="0"/>
      <dgm:spPr/>
    </dgm:pt>
    <dgm:pt modelId="{D73EE1BC-D17C-A348-B599-9886598C5546}" type="pres">
      <dgm:prSet presAssocID="{B39EA1D9-2032-6849-A7D9-F9482CA3170E}" presName="Name17" presStyleLbl="parChTrans1D3" presStyleIdx="2" presStyleCnt="4"/>
      <dgm:spPr/>
    </dgm:pt>
    <dgm:pt modelId="{5AF29C2D-8132-9C4F-B059-CE4CA6FA66CE}" type="pres">
      <dgm:prSet presAssocID="{983AACDA-0D86-B845-827E-EF7065941B91}" presName="hierRoot3" presStyleCnt="0"/>
      <dgm:spPr/>
    </dgm:pt>
    <dgm:pt modelId="{98CFA1BD-9E24-DD47-8E0C-D02B2704786E}" type="pres">
      <dgm:prSet presAssocID="{983AACDA-0D86-B845-827E-EF7065941B91}" presName="composite3" presStyleCnt="0"/>
      <dgm:spPr/>
    </dgm:pt>
    <dgm:pt modelId="{A230591E-BBA9-0342-A5A2-78E6352CBBC8}" type="pres">
      <dgm:prSet presAssocID="{983AACDA-0D86-B845-827E-EF7065941B91}" presName="image3" presStyleLbl="node3" presStyleIdx="2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</dgm:pt>
    <dgm:pt modelId="{DD2856CE-F559-4046-955B-B41386A8AD60}" type="pres">
      <dgm:prSet presAssocID="{983AACDA-0D86-B845-827E-EF7065941B91}" presName="text3" presStyleLbl="revTx" presStyleIdx="6" presStyleCnt="10">
        <dgm:presLayoutVars>
          <dgm:chPref val="3"/>
        </dgm:presLayoutVars>
      </dgm:prSet>
      <dgm:spPr/>
    </dgm:pt>
    <dgm:pt modelId="{7BE72C22-B627-AE48-AC9F-6D1421D0CADD}" type="pres">
      <dgm:prSet presAssocID="{983AACDA-0D86-B845-827E-EF7065941B91}" presName="hierChild4" presStyleCnt="0"/>
      <dgm:spPr/>
    </dgm:pt>
    <dgm:pt modelId="{622C5DCB-A32E-A24A-99D3-BF7ECBC0BE9F}" type="pres">
      <dgm:prSet presAssocID="{5F5B4D12-FF03-9E4C-A312-1AF853A95748}" presName="Name23" presStyleLbl="parChTrans1D4" presStyleIdx="1" presStyleCnt="3"/>
      <dgm:spPr/>
    </dgm:pt>
    <dgm:pt modelId="{F3F7E037-BA8C-5547-8B2E-9E6C34CA1F0C}" type="pres">
      <dgm:prSet presAssocID="{23B0FAE4-9895-AC46-BF73-AD144F506637}" presName="hierRoot4" presStyleCnt="0"/>
      <dgm:spPr/>
    </dgm:pt>
    <dgm:pt modelId="{DBB57005-3C9A-F64D-9F5C-7987BE430E12}" type="pres">
      <dgm:prSet presAssocID="{23B0FAE4-9895-AC46-BF73-AD144F506637}" presName="composite4" presStyleCnt="0"/>
      <dgm:spPr/>
    </dgm:pt>
    <dgm:pt modelId="{FD3F1A0C-F882-784E-93B8-83421295486B}" type="pres">
      <dgm:prSet presAssocID="{23B0FAE4-9895-AC46-BF73-AD144F506637}" presName="image4" presStyleLbl="node4" presStyleIdx="1" presStyleCnt="3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1000" r="-101000"/>
          </a:stretch>
        </a:blipFill>
      </dgm:spPr>
    </dgm:pt>
    <dgm:pt modelId="{EB6032AE-B31D-374B-BD33-41197D76729E}" type="pres">
      <dgm:prSet presAssocID="{23B0FAE4-9895-AC46-BF73-AD144F506637}" presName="text4" presStyleLbl="revTx" presStyleIdx="7" presStyleCnt="10">
        <dgm:presLayoutVars>
          <dgm:chPref val="3"/>
        </dgm:presLayoutVars>
      </dgm:prSet>
      <dgm:spPr/>
    </dgm:pt>
    <dgm:pt modelId="{8DDC7111-B70D-FB49-B5C4-394062DF1AC2}" type="pres">
      <dgm:prSet presAssocID="{23B0FAE4-9895-AC46-BF73-AD144F506637}" presName="hierChild5" presStyleCnt="0"/>
      <dgm:spPr/>
    </dgm:pt>
    <dgm:pt modelId="{F4243D3E-4008-9D40-9EBA-2B0B13CCC99C}" type="pres">
      <dgm:prSet presAssocID="{822445DD-5954-6446-9FF6-4FE840F9EC64}" presName="Name23" presStyleLbl="parChTrans1D4" presStyleIdx="2" presStyleCnt="3"/>
      <dgm:spPr/>
    </dgm:pt>
    <dgm:pt modelId="{ACEC3892-CC9D-2D4D-966A-02B689C49BBF}" type="pres">
      <dgm:prSet presAssocID="{32852029-6CE8-B547-84F6-3DF0DDA32927}" presName="hierRoot4" presStyleCnt="0"/>
      <dgm:spPr/>
    </dgm:pt>
    <dgm:pt modelId="{D5B8A2F3-E419-1440-9E0A-0E202D84525A}" type="pres">
      <dgm:prSet presAssocID="{32852029-6CE8-B547-84F6-3DF0DDA32927}" presName="composite4" presStyleCnt="0"/>
      <dgm:spPr/>
    </dgm:pt>
    <dgm:pt modelId="{3026B8E0-7D18-194C-95C3-FBA721B51E74}" type="pres">
      <dgm:prSet presAssocID="{32852029-6CE8-B547-84F6-3DF0DDA32927}" presName="image4" presStyleLbl="node4" presStyleIdx="2" presStyleCnt="3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EFC958C-7DAE-904A-85DD-E7F8C8D57031}" type="pres">
      <dgm:prSet presAssocID="{32852029-6CE8-B547-84F6-3DF0DDA32927}" presName="text4" presStyleLbl="revTx" presStyleIdx="8" presStyleCnt="10">
        <dgm:presLayoutVars>
          <dgm:chPref val="3"/>
        </dgm:presLayoutVars>
      </dgm:prSet>
      <dgm:spPr/>
    </dgm:pt>
    <dgm:pt modelId="{F5AE5BC2-9D6F-2D47-9F75-3C30B5E17173}" type="pres">
      <dgm:prSet presAssocID="{32852029-6CE8-B547-84F6-3DF0DDA32927}" presName="hierChild5" presStyleCnt="0"/>
      <dgm:spPr/>
    </dgm:pt>
    <dgm:pt modelId="{6FA232C0-9626-2247-8885-E6E0E9415028}" type="pres">
      <dgm:prSet presAssocID="{FF35C8AF-D72A-A648-98D6-95F858D1030B}" presName="Name17" presStyleLbl="parChTrans1D3" presStyleIdx="3" presStyleCnt="4"/>
      <dgm:spPr/>
    </dgm:pt>
    <dgm:pt modelId="{BB4A4931-CC2B-1D43-BF4B-AB9507EB0213}" type="pres">
      <dgm:prSet presAssocID="{9D454D44-B754-DE41-A978-85B1D1BA25E4}" presName="hierRoot3" presStyleCnt="0"/>
      <dgm:spPr/>
    </dgm:pt>
    <dgm:pt modelId="{0CF5803D-BD57-A942-89B3-7E9550979574}" type="pres">
      <dgm:prSet presAssocID="{9D454D44-B754-DE41-A978-85B1D1BA25E4}" presName="composite3" presStyleCnt="0"/>
      <dgm:spPr/>
    </dgm:pt>
    <dgm:pt modelId="{82C6FFB0-CFD1-524F-A2A2-B376753DD361}" type="pres">
      <dgm:prSet presAssocID="{9D454D44-B754-DE41-A978-85B1D1BA25E4}" presName="image3" presStyleLbl="node3" presStyleIdx="3" presStyleCnt="4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</dgm:spPr>
    </dgm:pt>
    <dgm:pt modelId="{5FFFF238-28AF-124F-B4FD-62004EB74EAA}" type="pres">
      <dgm:prSet presAssocID="{9D454D44-B754-DE41-A978-85B1D1BA25E4}" presName="text3" presStyleLbl="revTx" presStyleIdx="9" presStyleCnt="10">
        <dgm:presLayoutVars>
          <dgm:chPref val="3"/>
        </dgm:presLayoutVars>
      </dgm:prSet>
      <dgm:spPr/>
    </dgm:pt>
    <dgm:pt modelId="{2E12953B-6502-B844-A042-10B287B5EF8B}" type="pres">
      <dgm:prSet presAssocID="{9D454D44-B754-DE41-A978-85B1D1BA25E4}" presName="hierChild4" presStyleCnt="0"/>
      <dgm:spPr/>
    </dgm:pt>
  </dgm:ptLst>
  <dgm:cxnLst>
    <dgm:cxn modelId="{6F0ADC2F-06F1-EA49-B935-5F6FF1CF9397}" srcId="{E93A3A2A-EABF-FA4B-A6E0-3B7D992CF1DE}" destId="{9D454D44-B754-DE41-A978-85B1D1BA25E4}" srcOrd="1" destOrd="0" parTransId="{FF35C8AF-D72A-A648-98D6-95F858D1030B}" sibTransId="{641DE1BA-FB78-AB46-BC61-08750209F890}"/>
    <dgm:cxn modelId="{36533330-2729-8346-AEDE-C9198D8D14EF}" type="presOf" srcId="{ECD1E7A4-9C74-324F-BE89-A634BB14EBC2}" destId="{0ECE867E-79E3-4D41-BBBF-627AC7BBDC3C}" srcOrd="0" destOrd="0" presId="urn:microsoft.com/office/officeart/2009/layout/CirclePictureHierarchy"/>
    <dgm:cxn modelId="{1B629333-FBCD-FF4A-8D3B-D40DD7E85F13}" srcId="{983AACDA-0D86-B845-827E-EF7065941B91}" destId="{23B0FAE4-9895-AC46-BF73-AD144F506637}" srcOrd="0" destOrd="0" parTransId="{5F5B4D12-FF03-9E4C-A312-1AF853A95748}" sibTransId="{85CE1827-2BB3-8044-BC4D-6034C42203BF}"/>
    <dgm:cxn modelId="{CE290238-0ED2-1F4D-9A00-9315CCBF1EA5}" type="presOf" srcId="{822445DD-5954-6446-9FF6-4FE840F9EC64}" destId="{F4243D3E-4008-9D40-9EBA-2B0B13CCC99C}" srcOrd="0" destOrd="0" presId="urn:microsoft.com/office/officeart/2009/layout/CirclePictureHierarchy"/>
    <dgm:cxn modelId="{5348E93E-9947-7146-A1D9-95BB2FFFF3C3}" type="presOf" srcId="{97CCC0D4-A404-2642-9698-CB5D6E8EE828}" destId="{003AFF7E-7B8C-9142-916C-C4CF99FFF37E}" srcOrd="0" destOrd="0" presId="urn:microsoft.com/office/officeart/2009/layout/CirclePictureHierarchy"/>
    <dgm:cxn modelId="{33A2163F-95EE-5D4B-B5AD-3D7D81DE8DCD}" srcId="{983AACDA-0D86-B845-827E-EF7065941B91}" destId="{32852029-6CE8-B547-84F6-3DF0DDA32927}" srcOrd="1" destOrd="0" parTransId="{822445DD-5954-6446-9FF6-4FE840F9EC64}" sibTransId="{B21892B8-73DE-E24C-9E23-452A19E63564}"/>
    <dgm:cxn modelId="{577B7458-9D1F-304B-97FA-8B00C348653C}" srcId="{97CCC0D4-A404-2642-9698-CB5D6E8EE828}" destId="{D1EB3078-175D-E244-A0E9-1B277B402FF1}" srcOrd="0" destOrd="0" parTransId="{AC47AD07-2B2A-F549-9887-7B8546A4D7C8}" sibTransId="{43E055CB-ACD3-4C41-89B3-2BBE0BE39453}"/>
    <dgm:cxn modelId="{5DA84B5C-EAEA-D847-9E54-880EB2D89D4E}" srcId="{C8574F8D-6D38-1145-899D-0A902B63BA8E}" destId="{97CCC0D4-A404-2642-9698-CB5D6E8EE828}" srcOrd="0" destOrd="0" parTransId="{ECD1E7A4-9C74-324F-BE89-A634BB14EBC2}" sibTransId="{D8748D57-8F0E-9A41-8F3F-7C81C0B6C761}"/>
    <dgm:cxn modelId="{F25F8967-7342-8B44-BB37-F1F3C9D6CFC1}" type="presOf" srcId="{D1EB3078-175D-E244-A0E9-1B277B402FF1}" destId="{CF7F19D4-2DE2-2B4A-86F9-4D5B897A3EB2}" srcOrd="0" destOrd="0" presId="urn:microsoft.com/office/officeart/2009/layout/CirclePictureHierarchy"/>
    <dgm:cxn modelId="{7FEE2368-B628-BF41-9B5F-2636B2A4269B}" type="presOf" srcId="{983AACDA-0D86-B845-827E-EF7065941B91}" destId="{DD2856CE-F559-4046-955B-B41386A8AD60}" srcOrd="0" destOrd="0" presId="urn:microsoft.com/office/officeart/2009/layout/CirclePictureHierarchy"/>
    <dgm:cxn modelId="{C2C14B75-B2CA-2E4D-BBC1-A7EE764EE699}" type="presOf" srcId="{C5627E0C-FF01-1347-91C8-9FA3A257F95E}" destId="{FE9B947A-59C9-C143-ADD6-C8170C6E65BB}" srcOrd="0" destOrd="0" presId="urn:microsoft.com/office/officeart/2009/layout/CirclePictureHierarchy"/>
    <dgm:cxn modelId="{1E789976-300D-1A45-AACF-4A6BF9EE77D5}" type="presOf" srcId="{5F5B4D12-FF03-9E4C-A312-1AF853A95748}" destId="{622C5DCB-A32E-A24A-99D3-BF7ECBC0BE9F}" srcOrd="0" destOrd="0" presId="urn:microsoft.com/office/officeart/2009/layout/CirclePictureHierarchy"/>
    <dgm:cxn modelId="{935F7684-70C0-7743-8565-9D588AEFDBBE}" type="presOf" srcId="{B39EA1D9-2032-6849-A7D9-F9482CA3170E}" destId="{D73EE1BC-D17C-A348-B599-9886598C5546}" srcOrd="0" destOrd="0" presId="urn:microsoft.com/office/officeart/2009/layout/CirclePictureHierarchy"/>
    <dgm:cxn modelId="{10B63E8D-4F3A-B446-9457-230A7725E607}" type="presOf" srcId="{23B0FAE4-9895-AC46-BF73-AD144F506637}" destId="{EB6032AE-B31D-374B-BD33-41197D76729E}" srcOrd="0" destOrd="0" presId="urn:microsoft.com/office/officeart/2009/layout/CirclePictureHierarchy"/>
    <dgm:cxn modelId="{21C47C94-AD8D-A040-84F8-A7DA7F6079C4}" type="presOf" srcId="{32852029-6CE8-B547-84F6-3DF0DDA32927}" destId="{0EFC958C-7DAE-904A-85DD-E7F8C8D57031}" srcOrd="0" destOrd="0" presId="urn:microsoft.com/office/officeart/2009/layout/CirclePictureHierarchy"/>
    <dgm:cxn modelId="{421AF097-3078-794C-A702-95E35D3D9C16}" type="presOf" srcId="{C8574F8D-6D38-1145-899D-0A902B63BA8E}" destId="{A877EF4D-3CE4-C343-8874-652076790C0F}" srcOrd="0" destOrd="0" presId="urn:microsoft.com/office/officeart/2009/layout/CirclePictureHierarchy"/>
    <dgm:cxn modelId="{F6E27D98-F5EE-8949-A7F2-EA401A9FB2D6}" type="presOf" srcId="{9D454D44-B754-DE41-A978-85B1D1BA25E4}" destId="{5FFFF238-28AF-124F-B4FD-62004EB74EAA}" srcOrd="0" destOrd="0" presId="urn:microsoft.com/office/officeart/2009/layout/CirclePictureHierarchy"/>
    <dgm:cxn modelId="{2B56E99A-1B28-504F-8742-F161BF2D4E52}" srcId="{E10043C8-E23F-BE4D-A9E3-6EEE2329B187}" destId="{E93A3A2A-EABF-FA4B-A6E0-3B7D992CF1DE}" srcOrd="1" destOrd="0" parTransId="{ECA44917-1490-254E-878C-F58E776122BC}" sibTransId="{3285F25F-35F5-2B49-92AA-FBDBCD41D932}"/>
    <dgm:cxn modelId="{64DB63A0-FC10-D841-AAEA-F296CF80EABC}" srcId="{C8574F8D-6D38-1145-899D-0A902B63BA8E}" destId="{A237AF1E-BB37-EA41-AA0A-3399D374DAF0}" srcOrd="1" destOrd="0" parTransId="{F494D454-5E78-0C41-957C-D4FE941FCC72}" sibTransId="{26A08102-532E-7140-924E-0B5D37F62732}"/>
    <dgm:cxn modelId="{A645F9A3-546C-E640-941D-C9E70BDB8911}" srcId="{E10043C8-E23F-BE4D-A9E3-6EEE2329B187}" destId="{C8574F8D-6D38-1145-899D-0A902B63BA8E}" srcOrd="0" destOrd="0" parTransId="{C5627E0C-FF01-1347-91C8-9FA3A257F95E}" sibTransId="{C0F51772-9550-7F41-8CB0-D83FDDAAE6B4}"/>
    <dgm:cxn modelId="{2E6A03AB-1DE3-A747-BD67-D3015E7D9EEB}" type="presOf" srcId="{E93A3A2A-EABF-FA4B-A6E0-3B7D992CF1DE}" destId="{5C192907-0CCD-0B43-B144-B49B37BCF48C}" srcOrd="0" destOrd="0" presId="urn:microsoft.com/office/officeart/2009/layout/CirclePictureHierarchy"/>
    <dgm:cxn modelId="{48A496BB-D869-8E40-A65D-A79F32CEB07A}" type="presOf" srcId="{AC47AD07-2B2A-F549-9887-7B8546A4D7C8}" destId="{3E42FBD2-4AC7-504E-A778-55EBB3DF305C}" srcOrd="0" destOrd="0" presId="urn:microsoft.com/office/officeart/2009/layout/CirclePictureHierarchy"/>
    <dgm:cxn modelId="{312D4CBC-6D36-4047-AB1D-4ACC92EA5840}" srcId="{E1A871EE-D5B6-A441-8EC8-0D01B7ABAB32}" destId="{E10043C8-E23F-BE4D-A9E3-6EEE2329B187}" srcOrd="0" destOrd="0" parTransId="{F3740BB5-1B3C-0242-9CFB-C02F838F1E73}" sibTransId="{07AF79F6-3BD2-EE46-A471-532E1185A66D}"/>
    <dgm:cxn modelId="{2F569FCA-E9D1-B943-BD37-D7B19374D43D}" type="presOf" srcId="{A237AF1E-BB37-EA41-AA0A-3399D374DAF0}" destId="{23AAD789-D8A8-624F-84A1-6ECB3673FC02}" srcOrd="0" destOrd="0" presId="urn:microsoft.com/office/officeart/2009/layout/CirclePictureHierarchy"/>
    <dgm:cxn modelId="{CC0948DC-3FCE-6B46-AE26-5D4535F21076}" type="presOf" srcId="{ECA44917-1490-254E-878C-F58E776122BC}" destId="{D4C42722-8849-BA40-964C-8E6B5C807806}" srcOrd="0" destOrd="0" presId="urn:microsoft.com/office/officeart/2009/layout/CirclePictureHierarchy"/>
    <dgm:cxn modelId="{BDB18EDC-18FD-FB49-A7B0-E514A3770B72}" type="presOf" srcId="{E10043C8-E23F-BE4D-A9E3-6EEE2329B187}" destId="{05C91F30-CF2C-E54D-B267-ADFBA3F7513C}" srcOrd="0" destOrd="0" presId="urn:microsoft.com/office/officeart/2009/layout/CirclePictureHierarchy"/>
    <dgm:cxn modelId="{350320E1-EEE7-174F-8CA5-148B60412D91}" srcId="{E93A3A2A-EABF-FA4B-A6E0-3B7D992CF1DE}" destId="{983AACDA-0D86-B845-827E-EF7065941B91}" srcOrd="0" destOrd="0" parTransId="{B39EA1D9-2032-6849-A7D9-F9482CA3170E}" sibTransId="{2ED253C6-632C-C74C-9937-73B36EB3B156}"/>
    <dgm:cxn modelId="{29C77DF1-20EA-F640-A002-E6C606A993BF}" type="presOf" srcId="{FF35C8AF-D72A-A648-98D6-95F858D1030B}" destId="{6FA232C0-9626-2247-8885-E6E0E9415028}" srcOrd="0" destOrd="0" presId="urn:microsoft.com/office/officeart/2009/layout/CirclePictureHierarchy"/>
    <dgm:cxn modelId="{DCFA35F8-555A-0342-9C58-8CC041A30120}" type="presOf" srcId="{F494D454-5E78-0C41-957C-D4FE941FCC72}" destId="{3A5E2705-9426-F44E-ADEF-EFA4C5D8AE98}" srcOrd="0" destOrd="0" presId="urn:microsoft.com/office/officeart/2009/layout/CirclePictureHierarchy"/>
    <dgm:cxn modelId="{37C6D4FB-54A2-9745-8573-D1A4E42B546A}" type="presOf" srcId="{E1A871EE-D5B6-A441-8EC8-0D01B7ABAB32}" destId="{122BB225-F60A-6647-9F75-EF1688B1ED05}" srcOrd="0" destOrd="0" presId="urn:microsoft.com/office/officeart/2009/layout/CirclePictureHierarchy"/>
    <dgm:cxn modelId="{FA381A90-8759-BD43-8757-B3AAD3BE6BB7}" type="presParOf" srcId="{122BB225-F60A-6647-9F75-EF1688B1ED05}" destId="{D416FD31-6590-394F-BD53-A55A1A3D076A}" srcOrd="0" destOrd="0" presId="urn:microsoft.com/office/officeart/2009/layout/CirclePictureHierarchy"/>
    <dgm:cxn modelId="{2CB86587-F9D5-234D-B872-000F9A2BCBA0}" type="presParOf" srcId="{D416FD31-6590-394F-BD53-A55A1A3D076A}" destId="{52BCF59C-D906-9A43-B99F-8D5256DFD878}" srcOrd="0" destOrd="0" presId="urn:microsoft.com/office/officeart/2009/layout/CirclePictureHierarchy"/>
    <dgm:cxn modelId="{D91F9B8A-C4B8-1448-A77B-F274B8EB49E5}" type="presParOf" srcId="{52BCF59C-D906-9A43-B99F-8D5256DFD878}" destId="{638DED1B-3E3D-8F4A-9660-240D6947F925}" srcOrd="0" destOrd="0" presId="urn:microsoft.com/office/officeart/2009/layout/CirclePictureHierarchy"/>
    <dgm:cxn modelId="{7B44D04C-C5E3-AE4E-8212-E6F64DBC366E}" type="presParOf" srcId="{52BCF59C-D906-9A43-B99F-8D5256DFD878}" destId="{05C91F30-CF2C-E54D-B267-ADFBA3F7513C}" srcOrd="1" destOrd="0" presId="urn:microsoft.com/office/officeart/2009/layout/CirclePictureHierarchy"/>
    <dgm:cxn modelId="{4424BC27-75A4-0F47-9840-37581443EC23}" type="presParOf" srcId="{D416FD31-6590-394F-BD53-A55A1A3D076A}" destId="{452DB22A-6A42-C846-924C-2F365871BBD8}" srcOrd="1" destOrd="0" presId="urn:microsoft.com/office/officeart/2009/layout/CirclePictureHierarchy"/>
    <dgm:cxn modelId="{D2CDFC19-036C-4841-8DE3-F9D5654C9C6E}" type="presParOf" srcId="{452DB22A-6A42-C846-924C-2F365871BBD8}" destId="{FE9B947A-59C9-C143-ADD6-C8170C6E65BB}" srcOrd="0" destOrd="0" presId="urn:microsoft.com/office/officeart/2009/layout/CirclePictureHierarchy"/>
    <dgm:cxn modelId="{27986318-8C54-FE45-AE07-E7720CF079BF}" type="presParOf" srcId="{452DB22A-6A42-C846-924C-2F365871BBD8}" destId="{0C6EB119-4B06-6447-8053-5E72F700F9DE}" srcOrd="1" destOrd="0" presId="urn:microsoft.com/office/officeart/2009/layout/CirclePictureHierarchy"/>
    <dgm:cxn modelId="{3DFAE66A-9B19-284A-838B-45B5B95D6447}" type="presParOf" srcId="{0C6EB119-4B06-6447-8053-5E72F700F9DE}" destId="{5297880C-F3A1-F049-AB96-1E255879EF6F}" srcOrd="0" destOrd="0" presId="urn:microsoft.com/office/officeart/2009/layout/CirclePictureHierarchy"/>
    <dgm:cxn modelId="{FC4F9C6D-52C3-2E46-80B8-157FBE3DC65C}" type="presParOf" srcId="{5297880C-F3A1-F049-AB96-1E255879EF6F}" destId="{C0926DDF-09AB-AA4E-8B73-F56487CB7A44}" srcOrd="0" destOrd="0" presId="urn:microsoft.com/office/officeart/2009/layout/CirclePictureHierarchy"/>
    <dgm:cxn modelId="{9B75A534-F68D-A248-8F5E-41FC14B2D051}" type="presParOf" srcId="{5297880C-F3A1-F049-AB96-1E255879EF6F}" destId="{A877EF4D-3CE4-C343-8874-652076790C0F}" srcOrd="1" destOrd="0" presId="urn:microsoft.com/office/officeart/2009/layout/CirclePictureHierarchy"/>
    <dgm:cxn modelId="{F1D2122C-B267-E94B-BE25-3798BA32D314}" type="presParOf" srcId="{0C6EB119-4B06-6447-8053-5E72F700F9DE}" destId="{84811689-CEB8-7447-9D6B-BBD5F43A0C7F}" srcOrd="1" destOrd="0" presId="urn:microsoft.com/office/officeart/2009/layout/CirclePictureHierarchy"/>
    <dgm:cxn modelId="{94485AC0-8604-3C4A-90F4-F028A1792D07}" type="presParOf" srcId="{84811689-CEB8-7447-9D6B-BBD5F43A0C7F}" destId="{0ECE867E-79E3-4D41-BBBF-627AC7BBDC3C}" srcOrd="0" destOrd="0" presId="urn:microsoft.com/office/officeart/2009/layout/CirclePictureHierarchy"/>
    <dgm:cxn modelId="{8C438431-C48B-D745-AEB3-213BFC779CD0}" type="presParOf" srcId="{84811689-CEB8-7447-9D6B-BBD5F43A0C7F}" destId="{47DD98EE-9A21-3944-AD62-57E19AA92046}" srcOrd="1" destOrd="0" presId="urn:microsoft.com/office/officeart/2009/layout/CirclePictureHierarchy"/>
    <dgm:cxn modelId="{B190F2A1-B58D-3E43-B702-80DC7A9FB760}" type="presParOf" srcId="{47DD98EE-9A21-3944-AD62-57E19AA92046}" destId="{47AC97C1-591E-D641-A7D7-F1BF40B9ED99}" srcOrd="0" destOrd="0" presId="urn:microsoft.com/office/officeart/2009/layout/CirclePictureHierarchy"/>
    <dgm:cxn modelId="{0D3EF51E-34EB-6C4E-B336-CCCE604B48B4}" type="presParOf" srcId="{47AC97C1-591E-D641-A7D7-F1BF40B9ED99}" destId="{3706579F-A10A-DC48-A201-AC005637AD42}" srcOrd="0" destOrd="0" presId="urn:microsoft.com/office/officeart/2009/layout/CirclePictureHierarchy"/>
    <dgm:cxn modelId="{24CBE251-3369-DC44-BB67-071DD770E39B}" type="presParOf" srcId="{47AC97C1-591E-D641-A7D7-F1BF40B9ED99}" destId="{003AFF7E-7B8C-9142-916C-C4CF99FFF37E}" srcOrd="1" destOrd="0" presId="urn:microsoft.com/office/officeart/2009/layout/CirclePictureHierarchy"/>
    <dgm:cxn modelId="{BDCB0477-6E49-C544-915A-37AF29EB9035}" type="presParOf" srcId="{47DD98EE-9A21-3944-AD62-57E19AA92046}" destId="{75EAAD1B-4AFE-A143-A888-DEC43DE23D6E}" srcOrd="1" destOrd="0" presId="urn:microsoft.com/office/officeart/2009/layout/CirclePictureHierarchy"/>
    <dgm:cxn modelId="{44C15772-93C3-5347-91C6-947AB058202B}" type="presParOf" srcId="{75EAAD1B-4AFE-A143-A888-DEC43DE23D6E}" destId="{3E42FBD2-4AC7-504E-A778-55EBB3DF305C}" srcOrd="0" destOrd="0" presId="urn:microsoft.com/office/officeart/2009/layout/CirclePictureHierarchy"/>
    <dgm:cxn modelId="{A02B5038-54C4-4C45-A57A-546D9309651A}" type="presParOf" srcId="{75EAAD1B-4AFE-A143-A888-DEC43DE23D6E}" destId="{D924FA75-E198-794D-971F-81CDB912804B}" srcOrd="1" destOrd="0" presId="urn:microsoft.com/office/officeart/2009/layout/CirclePictureHierarchy"/>
    <dgm:cxn modelId="{6A05F77F-AFF0-0546-A059-981E49F13801}" type="presParOf" srcId="{D924FA75-E198-794D-971F-81CDB912804B}" destId="{41D47CB3-A992-3C43-99D8-916734DDE21C}" srcOrd="0" destOrd="0" presId="urn:microsoft.com/office/officeart/2009/layout/CirclePictureHierarchy"/>
    <dgm:cxn modelId="{999CB984-E5DD-F04B-9BF8-CDC2F0360E7A}" type="presParOf" srcId="{41D47CB3-A992-3C43-99D8-916734DDE21C}" destId="{B558B97A-F95B-F948-AEF1-4457AFF92FB3}" srcOrd="0" destOrd="0" presId="urn:microsoft.com/office/officeart/2009/layout/CirclePictureHierarchy"/>
    <dgm:cxn modelId="{9B2838AD-5F25-A147-823C-6D7F78CA2440}" type="presParOf" srcId="{41D47CB3-A992-3C43-99D8-916734DDE21C}" destId="{CF7F19D4-2DE2-2B4A-86F9-4D5B897A3EB2}" srcOrd="1" destOrd="0" presId="urn:microsoft.com/office/officeart/2009/layout/CirclePictureHierarchy"/>
    <dgm:cxn modelId="{F287D1D4-BA55-B54E-A469-88DE53EB97F8}" type="presParOf" srcId="{D924FA75-E198-794D-971F-81CDB912804B}" destId="{15ACFAA4-673F-594A-8275-989DC81F6712}" srcOrd="1" destOrd="0" presId="urn:microsoft.com/office/officeart/2009/layout/CirclePictureHierarchy"/>
    <dgm:cxn modelId="{3AE044E2-5E49-034E-B56C-76F8341A562E}" type="presParOf" srcId="{84811689-CEB8-7447-9D6B-BBD5F43A0C7F}" destId="{3A5E2705-9426-F44E-ADEF-EFA4C5D8AE98}" srcOrd="2" destOrd="0" presId="urn:microsoft.com/office/officeart/2009/layout/CirclePictureHierarchy"/>
    <dgm:cxn modelId="{307D5E7A-9E92-F64A-BA3E-D3A9A0C03559}" type="presParOf" srcId="{84811689-CEB8-7447-9D6B-BBD5F43A0C7F}" destId="{83090C85-EBC7-4C43-83F5-B246CFE7624E}" srcOrd="3" destOrd="0" presId="urn:microsoft.com/office/officeart/2009/layout/CirclePictureHierarchy"/>
    <dgm:cxn modelId="{18B6EE4F-EE9A-754A-AE1E-BA46BBC653CE}" type="presParOf" srcId="{83090C85-EBC7-4C43-83F5-B246CFE7624E}" destId="{4A99EF77-C58B-634F-8876-A5E18B8811F4}" srcOrd="0" destOrd="0" presId="urn:microsoft.com/office/officeart/2009/layout/CirclePictureHierarchy"/>
    <dgm:cxn modelId="{50D9A6FB-5305-6E4E-8411-72E4A53C20CE}" type="presParOf" srcId="{4A99EF77-C58B-634F-8876-A5E18B8811F4}" destId="{E5313CC7-2514-8244-A00B-2C944DE24FAA}" srcOrd="0" destOrd="0" presId="urn:microsoft.com/office/officeart/2009/layout/CirclePictureHierarchy"/>
    <dgm:cxn modelId="{6643F56E-70D0-174D-8723-3F345A944701}" type="presParOf" srcId="{4A99EF77-C58B-634F-8876-A5E18B8811F4}" destId="{23AAD789-D8A8-624F-84A1-6ECB3673FC02}" srcOrd="1" destOrd="0" presId="urn:microsoft.com/office/officeart/2009/layout/CirclePictureHierarchy"/>
    <dgm:cxn modelId="{DC7DE959-C224-1A4C-B640-C0E51746F305}" type="presParOf" srcId="{83090C85-EBC7-4C43-83F5-B246CFE7624E}" destId="{2937A941-0B57-D245-9D52-CF170804F302}" srcOrd="1" destOrd="0" presId="urn:microsoft.com/office/officeart/2009/layout/CirclePictureHierarchy"/>
    <dgm:cxn modelId="{258760D1-571D-2441-8F0C-088697DDE107}" type="presParOf" srcId="{452DB22A-6A42-C846-924C-2F365871BBD8}" destId="{D4C42722-8849-BA40-964C-8E6B5C807806}" srcOrd="2" destOrd="0" presId="urn:microsoft.com/office/officeart/2009/layout/CirclePictureHierarchy"/>
    <dgm:cxn modelId="{71566EB3-9E59-4B47-9B1A-3F2F8A339322}" type="presParOf" srcId="{452DB22A-6A42-C846-924C-2F365871BBD8}" destId="{E21D88B1-1236-A94D-8D3A-67F444A537C0}" srcOrd="3" destOrd="0" presId="urn:microsoft.com/office/officeart/2009/layout/CirclePictureHierarchy"/>
    <dgm:cxn modelId="{F5CEB9E4-CB03-214A-BE12-78463548D3A5}" type="presParOf" srcId="{E21D88B1-1236-A94D-8D3A-67F444A537C0}" destId="{7BBFEA11-9E02-7047-BAAA-8DD8A6641756}" srcOrd="0" destOrd="0" presId="urn:microsoft.com/office/officeart/2009/layout/CirclePictureHierarchy"/>
    <dgm:cxn modelId="{7131E302-40FF-1747-A213-F599A90476D7}" type="presParOf" srcId="{7BBFEA11-9E02-7047-BAAA-8DD8A6641756}" destId="{4CFC4770-5CE8-2341-9CA2-4BD3BD309A17}" srcOrd="0" destOrd="0" presId="urn:microsoft.com/office/officeart/2009/layout/CirclePictureHierarchy"/>
    <dgm:cxn modelId="{7C228E68-EB29-B449-8EC2-E8388FFF03B7}" type="presParOf" srcId="{7BBFEA11-9E02-7047-BAAA-8DD8A6641756}" destId="{5C192907-0CCD-0B43-B144-B49B37BCF48C}" srcOrd="1" destOrd="0" presId="urn:microsoft.com/office/officeart/2009/layout/CirclePictureHierarchy"/>
    <dgm:cxn modelId="{383CB65D-9C19-0F40-B94C-2BFB62EB6DA9}" type="presParOf" srcId="{E21D88B1-1236-A94D-8D3A-67F444A537C0}" destId="{74D7CB8A-72D7-6B47-904D-F128DF8A9BA0}" srcOrd="1" destOrd="0" presId="urn:microsoft.com/office/officeart/2009/layout/CirclePictureHierarchy"/>
    <dgm:cxn modelId="{C212F7C3-4F83-C74E-AB55-B41E73B371D9}" type="presParOf" srcId="{74D7CB8A-72D7-6B47-904D-F128DF8A9BA0}" destId="{D73EE1BC-D17C-A348-B599-9886598C5546}" srcOrd="0" destOrd="0" presId="urn:microsoft.com/office/officeart/2009/layout/CirclePictureHierarchy"/>
    <dgm:cxn modelId="{AD4BBEF6-95E7-074C-A6DF-D067E96CE64F}" type="presParOf" srcId="{74D7CB8A-72D7-6B47-904D-F128DF8A9BA0}" destId="{5AF29C2D-8132-9C4F-B059-CE4CA6FA66CE}" srcOrd="1" destOrd="0" presId="urn:microsoft.com/office/officeart/2009/layout/CirclePictureHierarchy"/>
    <dgm:cxn modelId="{E50B6827-C203-DA46-9322-FA5724CE4996}" type="presParOf" srcId="{5AF29C2D-8132-9C4F-B059-CE4CA6FA66CE}" destId="{98CFA1BD-9E24-DD47-8E0C-D02B2704786E}" srcOrd="0" destOrd="0" presId="urn:microsoft.com/office/officeart/2009/layout/CirclePictureHierarchy"/>
    <dgm:cxn modelId="{1530BA53-36CA-7C41-8980-805191CA96D9}" type="presParOf" srcId="{98CFA1BD-9E24-DD47-8E0C-D02B2704786E}" destId="{A230591E-BBA9-0342-A5A2-78E6352CBBC8}" srcOrd="0" destOrd="0" presId="urn:microsoft.com/office/officeart/2009/layout/CirclePictureHierarchy"/>
    <dgm:cxn modelId="{7B68B7C1-5FC2-F34F-9814-5FB5785ACA16}" type="presParOf" srcId="{98CFA1BD-9E24-DD47-8E0C-D02B2704786E}" destId="{DD2856CE-F559-4046-955B-B41386A8AD60}" srcOrd="1" destOrd="0" presId="urn:microsoft.com/office/officeart/2009/layout/CirclePictureHierarchy"/>
    <dgm:cxn modelId="{F4367D13-1846-C74B-ADB8-E9A9B28FF62B}" type="presParOf" srcId="{5AF29C2D-8132-9C4F-B059-CE4CA6FA66CE}" destId="{7BE72C22-B627-AE48-AC9F-6D1421D0CADD}" srcOrd="1" destOrd="0" presId="urn:microsoft.com/office/officeart/2009/layout/CirclePictureHierarchy"/>
    <dgm:cxn modelId="{AD22EFCF-E725-C64D-B5A8-691049A93860}" type="presParOf" srcId="{7BE72C22-B627-AE48-AC9F-6D1421D0CADD}" destId="{622C5DCB-A32E-A24A-99D3-BF7ECBC0BE9F}" srcOrd="0" destOrd="0" presId="urn:microsoft.com/office/officeart/2009/layout/CirclePictureHierarchy"/>
    <dgm:cxn modelId="{33D93ED2-E013-2B49-BC42-41161FEDD5CF}" type="presParOf" srcId="{7BE72C22-B627-AE48-AC9F-6D1421D0CADD}" destId="{F3F7E037-BA8C-5547-8B2E-9E6C34CA1F0C}" srcOrd="1" destOrd="0" presId="urn:microsoft.com/office/officeart/2009/layout/CirclePictureHierarchy"/>
    <dgm:cxn modelId="{6A23C990-AE40-634B-9D89-DA48318C099F}" type="presParOf" srcId="{F3F7E037-BA8C-5547-8B2E-9E6C34CA1F0C}" destId="{DBB57005-3C9A-F64D-9F5C-7987BE430E12}" srcOrd="0" destOrd="0" presId="urn:microsoft.com/office/officeart/2009/layout/CirclePictureHierarchy"/>
    <dgm:cxn modelId="{C90C2960-EDF8-574F-80E1-EE94F7B74E9A}" type="presParOf" srcId="{DBB57005-3C9A-F64D-9F5C-7987BE430E12}" destId="{FD3F1A0C-F882-784E-93B8-83421295486B}" srcOrd="0" destOrd="0" presId="urn:microsoft.com/office/officeart/2009/layout/CirclePictureHierarchy"/>
    <dgm:cxn modelId="{D9E8BA91-EB72-4B46-8014-FE82871AE0BF}" type="presParOf" srcId="{DBB57005-3C9A-F64D-9F5C-7987BE430E12}" destId="{EB6032AE-B31D-374B-BD33-41197D76729E}" srcOrd="1" destOrd="0" presId="urn:microsoft.com/office/officeart/2009/layout/CirclePictureHierarchy"/>
    <dgm:cxn modelId="{E5993F14-3124-C642-A3FA-B0AA8317F450}" type="presParOf" srcId="{F3F7E037-BA8C-5547-8B2E-9E6C34CA1F0C}" destId="{8DDC7111-B70D-FB49-B5C4-394062DF1AC2}" srcOrd="1" destOrd="0" presId="urn:microsoft.com/office/officeart/2009/layout/CirclePictureHierarchy"/>
    <dgm:cxn modelId="{B0933422-2088-6C41-B321-90E61B136BBD}" type="presParOf" srcId="{7BE72C22-B627-AE48-AC9F-6D1421D0CADD}" destId="{F4243D3E-4008-9D40-9EBA-2B0B13CCC99C}" srcOrd="2" destOrd="0" presId="urn:microsoft.com/office/officeart/2009/layout/CirclePictureHierarchy"/>
    <dgm:cxn modelId="{421B0413-05A7-8449-995F-FD159950991C}" type="presParOf" srcId="{7BE72C22-B627-AE48-AC9F-6D1421D0CADD}" destId="{ACEC3892-CC9D-2D4D-966A-02B689C49BBF}" srcOrd="3" destOrd="0" presId="urn:microsoft.com/office/officeart/2009/layout/CirclePictureHierarchy"/>
    <dgm:cxn modelId="{F284655B-0556-9C4A-9AF7-B3FF3A20E4D2}" type="presParOf" srcId="{ACEC3892-CC9D-2D4D-966A-02B689C49BBF}" destId="{D5B8A2F3-E419-1440-9E0A-0E202D84525A}" srcOrd="0" destOrd="0" presId="urn:microsoft.com/office/officeart/2009/layout/CirclePictureHierarchy"/>
    <dgm:cxn modelId="{5B0E13A4-9A0B-4648-B9CC-4D3059A584B9}" type="presParOf" srcId="{D5B8A2F3-E419-1440-9E0A-0E202D84525A}" destId="{3026B8E0-7D18-194C-95C3-FBA721B51E74}" srcOrd="0" destOrd="0" presId="urn:microsoft.com/office/officeart/2009/layout/CirclePictureHierarchy"/>
    <dgm:cxn modelId="{CD7E2508-37A2-834A-9588-CA4F15337347}" type="presParOf" srcId="{D5B8A2F3-E419-1440-9E0A-0E202D84525A}" destId="{0EFC958C-7DAE-904A-85DD-E7F8C8D57031}" srcOrd="1" destOrd="0" presId="urn:microsoft.com/office/officeart/2009/layout/CirclePictureHierarchy"/>
    <dgm:cxn modelId="{6755BEEA-7D7B-2243-A9AE-8B0B3E062F18}" type="presParOf" srcId="{ACEC3892-CC9D-2D4D-966A-02B689C49BBF}" destId="{F5AE5BC2-9D6F-2D47-9F75-3C30B5E17173}" srcOrd="1" destOrd="0" presId="urn:microsoft.com/office/officeart/2009/layout/CirclePictureHierarchy"/>
    <dgm:cxn modelId="{93E96625-E9F2-A74A-A54E-FC901BABF508}" type="presParOf" srcId="{74D7CB8A-72D7-6B47-904D-F128DF8A9BA0}" destId="{6FA232C0-9626-2247-8885-E6E0E9415028}" srcOrd="2" destOrd="0" presId="urn:microsoft.com/office/officeart/2009/layout/CirclePictureHierarchy"/>
    <dgm:cxn modelId="{A8E1919E-33CF-EE44-94F8-A9D445EEA9E9}" type="presParOf" srcId="{74D7CB8A-72D7-6B47-904D-F128DF8A9BA0}" destId="{BB4A4931-CC2B-1D43-BF4B-AB9507EB0213}" srcOrd="3" destOrd="0" presId="urn:microsoft.com/office/officeart/2009/layout/CirclePictureHierarchy"/>
    <dgm:cxn modelId="{15E03B2C-E895-9E43-AF3C-6E49A0468CC3}" type="presParOf" srcId="{BB4A4931-CC2B-1D43-BF4B-AB9507EB0213}" destId="{0CF5803D-BD57-A942-89B3-7E9550979574}" srcOrd="0" destOrd="0" presId="urn:microsoft.com/office/officeart/2009/layout/CirclePictureHierarchy"/>
    <dgm:cxn modelId="{52CD615C-4904-FD45-BE60-BDF433C2E810}" type="presParOf" srcId="{0CF5803D-BD57-A942-89B3-7E9550979574}" destId="{82C6FFB0-CFD1-524F-A2A2-B376753DD361}" srcOrd="0" destOrd="0" presId="urn:microsoft.com/office/officeart/2009/layout/CirclePictureHierarchy"/>
    <dgm:cxn modelId="{522B3DB8-F678-634D-A168-8DC803936416}" type="presParOf" srcId="{0CF5803D-BD57-A942-89B3-7E9550979574}" destId="{5FFFF238-28AF-124F-B4FD-62004EB74EAA}" srcOrd="1" destOrd="0" presId="urn:microsoft.com/office/officeart/2009/layout/CirclePictureHierarchy"/>
    <dgm:cxn modelId="{CBEB34E1-BF48-5547-A02C-E43094F99E1E}" type="presParOf" srcId="{BB4A4931-CC2B-1D43-BF4B-AB9507EB0213}" destId="{2E12953B-6502-B844-A042-10B287B5EF8B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232C0-9626-2247-8885-E6E0E9415028}">
      <dsp:nvSpPr>
        <dsp:cNvPr id="0" name=""/>
        <dsp:cNvSpPr/>
      </dsp:nvSpPr>
      <dsp:spPr>
        <a:xfrm>
          <a:off x="7929557" y="3685464"/>
          <a:ext cx="1477760" cy="338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614"/>
              </a:lnTo>
              <a:lnTo>
                <a:pt x="1477760" y="170614"/>
              </a:lnTo>
              <a:lnTo>
                <a:pt x="1477760" y="3385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243D3E-4008-9D40-9EBA-2B0B13CCC99C}">
      <dsp:nvSpPr>
        <dsp:cNvPr id="0" name=""/>
        <dsp:cNvSpPr/>
      </dsp:nvSpPr>
      <dsp:spPr>
        <a:xfrm>
          <a:off x="6451796" y="5098741"/>
          <a:ext cx="1477760" cy="338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614"/>
              </a:lnTo>
              <a:lnTo>
                <a:pt x="1477760" y="170614"/>
              </a:lnTo>
              <a:lnTo>
                <a:pt x="1477760" y="3385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2C5DCB-A32E-A24A-99D3-BF7ECBC0BE9F}">
      <dsp:nvSpPr>
        <dsp:cNvPr id="0" name=""/>
        <dsp:cNvSpPr/>
      </dsp:nvSpPr>
      <dsp:spPr>
        <a:xfrm>
          <a:off x="4974036" y="5098741"/>
          <a:ext cx="1477760" cy="338541"/>
        </a:xfrm>
        <a:custGeom>
          <a:avLst/>
          <a:gdLst/>
          <a:ahLst/>
          <a:cxnLst/>
          <a:rect l="0" t="0" r="0" b="0"/>
          <a:pathLst>
            <a:path>
              <a:moveTo>
                <a:pt x="1477760" y="0"/>
              </a:moveTo>
              <a:lnTo>
                <a:pt x="1477760" y="170614"/>
              </a:lnTo>
              <a:lnTo>
                <a:pt x="0" y="170614"/>
              </a:lnTo>
              <a:lnTo>
                <a:pt x="0" y="3385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3EE1BC-D17C-A348-B599-9886598C5546}">
      <dsp:nvSpPr>
        <dsp:cNvPr id="0" name=""/>
        <dsp:cNvSpPr/>
      </dsp:nvSpPr>
      <dsp:spPr>
        <a:xfrm>
          <a:off x="6451796" y="3685464"/>
          <a:ext cx="1477760" cy="338541"/>
        </a:xfrm>
        <a:custGeom>
          <a:avLst/>
          <a:gdLst/>
          <a:ahLst/>
          <a:cxnLst/>
          <a:rect l="0" t="0" r="0" b="0"/>
          <a:pathLst>
            <a:path>
              <a:moveTo>
                <a:pt x="1477760" y="0"/>
              </a:moveTo>
              <a:lnTo>
                <a:pt x="1477760" y="170614"/>
              </a:lnTo>
              <a:lnTo>
                <a:pt x="0" y="170614"/>
              </a:lnTo>
              <a:lnTo>
                <a:pt x="0" y="3385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C42722-8849-BA40-964C-8E6B5C807806}">
      <dsp:nvSpPr>
        <dsp:cNvPr id="0" name=""/>
        <dsp:cNvSpPr/>
      </dsp:nvSpPr>
      <dsp:spPr>
        <a:xfrm>
          <a:off x="4974036" y="2272188"/>
          <a:ext cx="2955521" cy="338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614"/>
              </a:lnTo>
              <a:lnTo>
                <a:pt x="2955521" y="170614"/>
              </a:lnTo>
              <a:lnTo>
                <a:pt x="2955521" y="3385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5E2705-9426-F44E-ADEF-EFA4C5D8AE98}">
      <dsp:nvSpPr>
        <dsp:cNvPr id="0" name=""/>
        <dsp:cNvSpPr/>
      </dsp:nvSpPr>
      <dsp:spPr>
        <a:xfrm>
          <a:off x="2018514" y="3685464"/>
          <a:ext cx="1477760" cy="338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614"/>
              </a:lnTo>
              <a:lnTo>
                <a:pt x="1477760" y="170614"/>
              </a:lnTo>
              <a:lnTo>
                <a:pt x="1477760" y="3385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42FBD2-4AC7-504E-A778-55EBB3DF305C}">
      <dsp:nvSpPr>
        <dsp:cNvPr id="0" name=""/>
        <dsp:cNvSpPr/>
      </dsp:nvSpPr>
      <dsp:spPr>
        <a:xfrm>
          <a:off x="495034" y="5098741"/>
          <a:ext cx="91440" cy="3385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85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CE867E-79E3-4D41-BBBF-627AC7BBDC3C}">
      <dsp:nvSpPr>
        <dsp:cNvPr id="0" name=""/>
        <dsp:cNvSpPr/>
      </dsp:nvSpPr>
      <dsp:spPr>
        <a:xfrm>
          <a:off x="540754" y="3685464"/>
          <a:ext cx="1477760" cy="338541"/>
        </a:xfrm>
        <a:custGeom>
          <a:avLst/>
          <a:gdLst/>
          <a:ahLst/>
          <a:cxnLst/>
          <a:rect l="0" t="0" r="0" b="0"/>
          <a:pathLst>
            <a:path>
              <a:moveTo>
                <a:pt x="1477760" y="0"/>
              </a:moveTo>
              <a:lnTo>
                <a:pt x="1477760" y="170614"/>
              </a:lnTo>
              <a:lnTo>
                <a:pt x="0" y="170614"/>
              </a:lnTo>
              <a:lnTo>
                <a:pt x="0" y="3385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9B947A-59C9-C143-ADD6-C8170C6E65BB}">
      <dsp:nvSpPr>
        <dsp:cNvPr id="0" name=""/>
        <dsp:cNvSpPr/>
      </dsp:nvSpPr>
      <dsp:spPr>
        <a:xfrm>
          <a:off x="2018514" y="2272188"/>
          <a:ext cx="2955521" cy="338541"/>
        </a:xfrm>
        <a:custGeom>
          <a:avLst/>
          <a:gdLst/>
          <a:ahLst/>
          <a:cxnLst/>
          <a:rect l="0" t="0" r="0" b="0"/>
          <a:pathLst>
            <a:path>
              <a:moveTo>
                <a:pt x="2955521" y="0"/>
              </a:moveTo>
              <a:lnTo>
                <a:pt x="2955521" y="170614"/>
              </a:lnTo>
              <a:lnTo>
                <a:pt x="0" y="170614"/>
              </a:lnTo>
              <a:lnTo>
                <a:pt x="0" y="3385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8DED1B-3E3D-8F4A-9660-240D6947F925}">
      <dsp:nvSpPr>
        <dsp:cNvPr id="0" name=""/>
        <dsp:cNvSpPr/>
      </dsp:nvSpPr>
      <dsp:spPr>
        <a:xfrm>
          <a:off x="4436668" y="1197453"/>
          <a:ext cx="1074735" cy="107473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91F30-CF2C-E54D-B267-ADFBA3F7513C}">
      <dsp:nvSpPr>
        <dsp:cNvPr id="0" name=""/>
        <dsp:cNvSpPr/>
      </dsp:nvSpPr>
      <dsp:spPr>
        <a:xfrm>
          <a:off x="5511403" y="1194766"/>
          <a:ext cx="1612102" cy="1074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 err="1"/>
            <a:t>Seeklinik</a:t>
          </a:r>
          <a:endParaRPr lang="fr-FR" sz="2100" kern="1200" dirty="0"/>
        </a:p>
      </dsp:txBody>
      <dsp:txXfrm>
        <a:off x="5511403" y="1194766"/>
        <a:ext cx="1612102" cy="1074735"/>
      </dsp:txXfrm>
    </dsp:sp>
    <dsp:sp modelId="{C0926DDF-09AB-AA4E-8B73-F56487CB7A44}">
      <dsp:nvSpPr>
        <dsp:cNvPr id="0" name=""/>
        <dsp:cNvSpPr/>
      </dsp:nvSpPr>
      <dsp:spPr>
        <a:xfrm>
          <a:off x="1481147" y="2610729"/>
          <a:ext cx="1074735" cy="107473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7EF4D-3CE4-C343-8874-652076790C0F}">
      <dsp:nvSpPr>
        <dsp:cNvPr id="0" name=""/>
        <dsp:cNvSpPr/>
      </dsp:nvSpPr>
      <dsp:spPr>
        <a:xfrm>
          <a:off x="2555882" y="2608042"/>
          <a:ext cx="1612102" cy="1074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 err="1"/>
            <a:t>Kardiologie</a:t>
          </a:r>
          <a:endParaRPr lang="fr-FR" sz="2100" kern="1200" dirty="0"/>
        </a:p>
      </dsp:txBody>
      <dsp:txXfrm>
        <a:off x="2555882" y="2608042"/>
        <a:ext cx="1612102" cy="1074735"/>
      </dsp:txXfrm>
    </dsp:sp>
    <dsp:sp modelId="{3706579F-A10A-DC48-A201-AC005637AD42}">
      <dsp:nvSpPr>
        <dsp:cNvPr id="0" name=""/>
        <dsp:cNvSpPr/>
      </dsp:nvSpPr>
      <dsp:spPr>
        <a:xfrm>
          <a:off x="3386" y="4024006"/>
          <a:ext cx="1074735" cy="107473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3AFF7E-7B8C-9142-916C-C4CF99FFF37E}">
      <dsp:nvSpPr>
        <dsp:cNvPr id="0" name=""/>
        <dsp:cNvSpPr/>
      </dsp:nvSpPr>
      <dsp:spPr>
        <a:xfrm>
          <a:off x="1078121" y="4021319"/>
          <a:ext cx="1612102" cy="1074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Prof A</a:t>
          </a:r>
        </a:p>
      </dsp:txBody>
      <dsp:txXfrm>
        <a:off x="1078121" y="4021319"/>
        <a:ext cx="1612102" cy="1074735"/>
      </dsp:txXfrm>
    </dsp:sp>
    <dsp:sp modelId="{B558B97A-F95B-F948-AEF1-4457AFF92FB3}">
      <dsp:nvSpPr>
        <dsp:cNvPr id="0" name=""/>
        <dsp:cNvSpPr/>
      </dsp:nvSpPr>
      <dsp:spPr>
        <a:xfrm>
          <a:off x="3386" y="5437282"/>
          <a:ext cx="1074735" cy="107473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F19D4-2DE2-2B4A-86F9-4D5B897A3EB2}">
      <dsp:nvSpPr>
        <dsp:cNvPr id="0" name=""/>
        <dsp:cNvSpPr/>
      </dsp:nvSpPr>
      <dsp:spPr>
        <a:xfrm>
          <a:off x="1078121" y="5434595"/>
          <a:ext cx="1612102" cy="1074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 err="1"/>
            <a:t>Hilfsperson</a:t>
          </a:r>
          <a:r>
            <a:rPr lang="fr-FR" sz="2100" kern="1200" dirty="0"/>
            <a:t> 1</a:t>
          </a:r>
        </a:p>
      </dsp:txBody>
      <dsp:txXfrm>
        <a:off x="1078121" y="5434595"/>
        <a:ext cx="1612102" cy="1074735"/>
      </dsp:txXfrm>
    </dsp:sp>
    <dsp:sp modelId="{E5313CC7-2514-8244-A00B-2C944DE24FAA}">
      <dsp:nvSpPr>
        <dsp:cNvPr id="0" name=""/>
        <dsp:cNvSpPr/>
      </dsp:nvSpPr>
      <dsp:spPr>
        <a:xfrm>
          <a:off x="2958908" y="4024006"/>
          <a:ext cx="1074735" cy="107473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AD789-D8A8-624F-84A1-6ECB3673FC02}">
      <dsp:nvSpPr>
        <dsp:cNvPr id="0" name=""/>
        <dsp:cNvSpPr/>
      </dsp:nvSpPr>
      <dsp:spPr>
        <a:xfrm>
          <a:off x="4033643" y="4021319"/>
          <a:ext cx="1612102" cy="1074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Prof B</a:t>
          </a:r>
        </a:p>
      </dsp:txBody>
      <dsp:txXfrm>
        <a:off x="4033643" y="4021319"/>
        <a:ext cx="1612102" cy="1074735"/>
      </dsp:txXfrm>
    </dsp:sp>
    <dsp:sp modelId="{4CFC4770-5CE8-2341-9CA2-4BD3BD309A17}">
      <dsp:nvSpPr>
        <dsp:cNvPr id="0" name=""/>
        <dsp:cNvSpPr/>
      </dsp:nvSpPr>
      <dsp:spPr>
        <a:xfrm>
          <a:off x="7392190" y="2610729"/>
          <a:ext cx="1074735" cy="1074735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192907-0CCD-0B43-B144-B49B37BCF48C}">
      <dsp:nvSpPr>
        <dsp:cNvPr id="0" name=""/>
        <dsp:cNvSpPr/>
      </dsp:nvSpPr>
      <dsp:spPr>
        <a:xfrm>
          <a:off x="8466925" y="2608042"/>
          <a:ext cx="1612102" cy="1074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 err="1"/>
            <a:t>Pädiatrie</a:t>
          </a:r>
          <a:endParaRPr lang="fr-FR" sz="2100" kern="1200" dirty="0"/>
        </a:p>
      </dsp:txBody>
      <dsp:txXfrm>
        <a:off x="8466925" y="2608042"/>
        <a:ext cx="1612102" cy="1074735"/>
      </dsp:txXfrm>
    </dsp:sp>
    <dsp:sp modelId="{A230591E-BBA9-0342-A5A2-78E6352CBBC8}">
      <dsp:nvSpPr>
        <dsp:cNvPr id="0" name=""/>
        <dsp:cNvSpPr/>
      </dsp:nvSpPr>
      <dsp:spPr>
        <a:xfrm>
          <a:off x="5914429" y="4024006"/>
          <a:ext cx="1074735" cy="1074735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2856CE-F559-4046-955B-B41386A8AD60}">
      <dsp:nvSpPr>
        <dsp:cNvPr id="0" name=""/>
        <dsp:cNvSpPr/>
      </dsp:nvSpPr>
      <dsp:spPr>
        <a:xfrm>
          <a:off x="6989164" y="4021319"/>
          <a:ext cx="1612102" cy="1074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Prof C</a:t>
          </a:r>
        </a:p>
      </dsp:txBody>
      <dsp:txXfrm>
        <a:off x="6989164" y="4021319"/>
        <a:ext cx="1612102" cy="1074735"/>
      </dsp:txXfrm>
    </dsp:sp>
    <dsp:sp modelId="{FD3F1A0C-F882-784E-93B8-83421295486B}">
      <dsp:nvSpPr>
        <dsp:cNvPr id="0" name=""/>
        <dsp:cNvSpPr/>
      </dsp:nvSpPr>
      <dsp:spPr>
        <a:xfrm>
          <a:off x="4436668" y="5437282"/>
          <a:ext cx="1074735" cy="1074735"/>
        </a:xfrm>
        <a:prstGeom prst="ellipse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1000" r="-10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6032AE-B31D-374B-BD33-41197D76729E}">
      <dsp:nvSpPr>
        <dsp:cNvPr id="0" name=""/>
        <dsp:cNvSpPr/>
      </dsp:nvSpPr>
      <dsp:spPr>
        <a:xfrm>
          <a:off x="5511403" y="5434595"/>
          <a:ext cx="1612102" cy="1074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 err="1"/>
            <a:t>Hilfsperson</a:t>
          </a:r>
          <a:r>
            <a:rPr lang="fr-FR" sz="2100" kern="1200" dirty="0"/>
            <a:t> 2</a:t>
          </a:r>
        </a:p>
      </dsp:txBody>
      <dsp:txXfrm>
        <a:off x="5511403" y="5434595"/>
        <a:ext cx="1612102" cy="1074735"/>
      </dsp:txXfrm>
    </dsp:sp>
    <dsp:sp modelId="{3026B8E0-7D18-194C-95C3-FBA721B51E74}">
      <dsp:nvSpPr>
        <dsp:cNvPr id="0" name=""/>
        <dsp:cNvSpPr/>
      </dsp:nvSpPr>
      <dsp:spPr>
        <a:xfrm>
          <a:off x="7392190" y="5437282"/>
          <a:ext cx="1074735" cy="1074735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C958C-7DAE-904A-85DD-E7F8C8D57031}">
      <dsp:nvSpPr>
        <dsp:cNvPr id="0" name=""/>
        <dsp:cNvSpPr/>
      </dsp:nvSpPr>
      <dsp:spPr>
        <a:xfrm>
          <a:off x="8466925" y="5434595"/>
          <a:ext cx="1612102" cy="1074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 err="1"/>
            <a:t>Hilfsperson</a:t>
          </a:r>
          <a:r>
            <a:rPr lang="fr-FR" sz="2100" kern="1200" dirty="0"/>
            <a:t> 3</a:t>
          </a:r>
        </a:p>
      </dsp:txBody>
      <dsp:txXfrm>
        <a:off x="8466925" y="5434595"/>
        <a:ext cx="1612102" cy="1074735"/>
      </dsp:txXfrm>
    </dsp:sp>
    <dsp:sp modelId="{82C6FFB0-CFD1-524F-A2A2-B376753DD361}">
      <dsp:nvSpPr>
        <dsp:cNvPr id="0" name=""/>
        <dsp:cNvSpPr/>
      </dsp:nvSpPr>
      <dsp:spPr>
        <a:xfrm>
          <a:off x="8869950" y="4024006"/>
          <a:ext cx="1074735" cy="1074735"/>
        </a:xfrm>
        <a:prstGeom prst="ellipse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FFF238-28AF-124F-B4FD-62004EB74EAA}">
      <dsp:nvSpPr>
        <dsp:cNvPr id="0" name=""/>
        <dsp:cNvSpPr/>
      </dsp:nvSpPr>
      <dsp:spPr>
        <a:xfrm>
          <a:off x="9944685" y="4021319"/>
          <a:ext cx="1612102" cy="1074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Prof D</a:t>
          </a:r>
        </a:p>
      </dsp:txBody>
      <dsp:txXfrm>
        <a:off x="9944685" y="4021319"/>
        <a:ext cx="1612102" cy="10747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Erläutern</a:t>
            </a:r>
            <a:r>
              <a:rPr lang="fr-CH" dirty="0"/>
              <a:t> </a:t>
            </a:r>
            <a:r>
              <a:rPr lang="fr-CH" dirty="0" err="1"/>
              <a:t>Sie</a:t>
            </a:r>
            <a:r>
              <a:rPr lang="fr-CH" dirty="0"/>
              <a:t> </a:t>
            </a:r>
            <a:r>
              <a:rPr lang="fr-CH" dirty="0" err="1"/>
              <a:t>anhand</a:t>
            </a:r>
            <a:r>
              <a:rPr lang="fr-CH" dirty="0"/>
              <a:t> </a:t>
            </a:r>
            <a:r>
              <a:rPr lang="fr-CH" dirty="0" err="1"/>
              <a:t>dieser</a:t>
            </a:r>
            <a:r>
              <a:rPr lang="fr-CH" dirty="0"/>
              <a:t> </a:t>
            </a:r>
            <a:r>
              <a:rPr lang="fr-CH" dirty="0" err="1"/>
              <a:t>beiden</a:t>
            </a:r>
            <a:r>
              <a:rPr lang="fr-CH" dirty="0"/>
              <a:t> </a:t>
            </a:r>
            <a:r>
              <a:rPr lang="fr-CH" dirty="0" err="1"/>
              <a:t>Folien</a:t>
            </a:r>
            <a:r>
              <a:rPr lang="fr-CH" dirty="0"/>
              <a:t> </a:t>
            </a:r>
            <a:r>
              <a:rPr lang="fr-CH" dirty="0" err="1"/>
              <a:t>zwei</a:t>
            </a:r>
            <a:r>
              <a:rPr lang="fr-CH" dirty="0"/>
              <a:t> </a:t>
            </a:r>
            <a:r>
              <a:rPr lang="fr-CH" dirty="0" err="1"/>
              <a:t>wesentliche</a:t>
            </a:r>
            <a:r>
              <a:rPr lang="fr-CH" dirty="0"/>
              <a:t> </a:t>
            </a:r>
            <a:r>
              <a:rPr lang="fr-CH" dirty="0" err="1"/>
              <a:t>Änderungen</a:t>
            </a:r>
            <a:r>
              <a:rPr lang="fr-CH" dirty="0"/>
              <a:t>, die der DEP mit </a:t>
            </a:r>
            <a:r>
              <a:rPr lang="fr-CH" dirty="0" err="1"/>
              <a:t>sich</a:t>
            </a:r>
            <a:r>
              <a:rPr lang="fr-CH" dirty="0"/>
              <a:t> </a:t>
            </a:r>
            <a:r>
              <a:rPr lang="fr-CH" dirty="0" err="1"/>
              <a:t>bringt</a:t>
            </a:r>
            <a:r>
              <a:rPr lang="fr-CH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Die </a:t>
            </a:r>
            <a:r>
              <a:rPr lang="fr-CH" dirty="0" err="1"/>
              <a:t>Präsenz</a:t>
            </a:r>
            <a:r>
              <a:rPr lang="fr-CH" dirty="0"/>
              <a:t> des </a:t>
            </a:r>
            <a:r>
              <a:rPr lang="fr-CH" dirty="0" err="1"/>
              <a:t>Patienten</a:t>
            </a:r>
            <a:r>
              <a:rPr lang="fr-CH" dirty="0"/>
              <a:t> </a:t>
            </a:r>
            <a:r>
              <a:rPr lang="fr-CH" dirty="0" err="1"/>
              <a:t>als</a:t>
            </a:r>
            <a:r>
              <a:rPr lang="fr-CH" dirty="0"/>
              <a:t> </a:t>
            </a:r>
            <a:r>
              <a:rPr lang="fr-CH" dirty="0" err="1"/>
              <a:t>zentraler</a:t>
            </a:r>
            <a:r>
              <a:rPr lang="fr-CH" dirty="0"/>
              <a:t> </a:t>
            </a:r>
            <a:r>
              <a:rPr lang="fr-CH" dirty="0" err="1"/>
              <a:t>Akteur</a:t>
            </a:r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Die </a:t>
            </a:r>
            <a:r>
              <a:rPr lang="fr-CH" dirty="0" err="1"/>
              <a:t>mögliche</a:t>
            </a:r>
            <a:r>
              <a:rPr lang="fr-CH" dirty="0"/>
              <a:t> </a:t>
            </a:r>
            <a:r>
              <a:rPr lang="fr-CH" dirty="0" err="1"/>
              <a:t>Einbeziehung</a:t>
            </a:r>
            <a:r>
              <a:rPr lang="fr-CH" dirty="0"/>
              <a:t> aller </a:t>
            </a:r>
            <a:r>
              <a:rPr lang="fr-CH" dirty="0" err="1"/>
              <a:t>Gesundheitsdienstleister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07398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noProof="0" dirty="0"/>
          </a:p>
        </p:txBody>
      </p:sp>
    </p:spTree>
    <p:extLst>
      <p:ext uri="{BB962C8B-B14F-4D97-AF65-F5344CB8AC3E}">
        <p14:creationId xmlns:p14="http://schemas.microsoft.com/office/powerpoint/2010/main" val="3889132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noProof="0" dirty="0" err="1"/>
              <a:t>Erklären</a:t>
            </a:r>
            <a:r>
              <a:rPr lang="fr-CH" noProof="0" dirty="0"/>
              <a:t> </a:t>
            </a:r>
            <a:r>
              <a:rPr lang="fr-CH" noProof="0" dirty="0" err="1"/>
              <a:t>Sie</a:t>
            </a:r>
            <a:r>
              <a:rPr lang="fr-CH" noProof="0" dirty="0"/>
              <a:t>, </a:t>
            </a:r>
            <a:r>
              <a:rPr lang="fr-CH" noProof="0" dirty="0" err="1"/>
              <a:t>dass</a:t>
            </a:r>
            <a:r>
              <a:rPr lang="fr-CH" noProof="0" dirty="0"/>
              <a:t> CARA </a:t>
            </a:r>
            <a:r>
              <a:rPr lang="fr-CH" noProof="0" dirty="0" err="1"/>
              <a:t>das</a:t>
            </a:r>
            <a:r>
              <a:rPr lang="fr-CH" noProof="0" dirty="0"/>
              <a:t> EPD </a:t>
            </a:r>
            <a:r>
              <a:rPr lang="fr-CH" noProof="0" dirty="0" err="1"/>
              <a:t>anbietet</a:t>
            </a:r>
            <a:r>
              <a:rPr lang="fr-CH" noProof="0" dirty="0"/>
              <a:t>, aber in </a:t>
            </a:r>
            <a:r>
              <a:rPr lang="fr-CH" noProof="0" dirty="0" err="1"/>
              <a:t>Zukunft</a:t>
            </a:r>
            <a:r>
              <a:rPr lang="fr-CH" noProof="0" dirty="0"/>
              <a:t> </a:t>
            </a:r>
            <a:r>
              <a:rPr lang="fr-CH" noProof="0" dirty="0" err="1"/>
              <a:t>auch</a:t>
            </a:r>
            <a:r>
              <a:rPr lang="fr-CH" noProof="0" dirty="0"/>
              <a:t> </a:t>
            </a:r>
            <a:r>
              <a:rPr lang="fr-CH" noProof="0" dirty="0" err="1"/>
              <a:t>andere</a:t>
            </a:r>
            <a:r>
              <a:rPr lang="fr-CH" noProof="0" dirty="0"/>
              <a:t> </a:t>
            </a:r>
            <a:r>
              <a:rPr lang="fr-CH" noProof="0" dirty="0" err="1"/>
              <a:t>Dienstleistungen</a:t>
            </a:r>
            <a:r>
              <a:rPr lang="fr-CH" noProof="0" dirty="0"/>
              <a:t> </a:t>
            </a:r>
            <a:r>
              <a:rPr lang="fr-CH" noProof="0" dirty="0" err="1"/>
              <a:t>für</a:t>
            </a:r>
            <a:r>
              <a:rPr lang="fr-CH" noProof="0" dirty="0"/>
              <a:t> </a:t>
            </a:r>
            <a:r>
              <a:rPr lang="fr-CH" noProof="0" dirty="0" err="1"/>
              <a:t>Patienten</a:t>
            </a:r>
            <a:r>
              <a:rPr lang="fr-CH" noProof="0" dirty="0"/>
              <a:t> </a:t>
            </a:r>
            <a:r>
              <a:rPr lang="fr-CH" noProof="0" dirty="0" err="1"/>
              <a:t>und</a:t>
            </a:r>
            <a:r>
              <a:rPr lang="fr-CH" noProof="0" dirty="0"/>
              <a:t> </a:t>
            </a:r>
            <a:r>
              <a:rPr lang="fr-CH" noProof="0" dirty="0" err="1"/>
              <a:t>Fachleute</a:t>
            </a:r>
            <a:r>
              <a:rPr lang="fr-CH" noProof="0" dirty="0"/>
              <a:t> </a:t>
            </a:r>
            <a:r>
              <a:rPr lang="fr-CH" noProof="0" dirty="0" err="1"/>
              <a:t>anbieten</a:t>
            </a:r>
            <a:r>
              <a:rPr lang="fr-CH" noProof="0" dirty="0"/>
              <a:t> </a:t>
            </a:r>
            <a:r>
              <a:rPr lang="fr-CH" noProof="0" dirty="0" err="1"/>
              <a:t>wird</a:t>
            </a:r>
            <a:r>
              <a:rPr lang="fr-CH" noProof="0" dirty="0"/>
              <a:t>:</a:t>
            </a:r>
          </a:p>
          <a:p>
            <a:r>
              <a:rPr lang="fr-CH" noProof="0" dirty="0" err="1"/>
              <a:t>Dokumententransfer</a:t>
            </a:r>
            <a:r>
              <a:rPr lang="fr-CH" noProof="0" dirty="0"/>
              <a:t>: </a:t>
            </a:r>
            <a:r>
              <a:rPr lang="fr-CH" noProof="0" dirty="0" err="1"/>
              <a:t>sichere</a:t>
            </a:r>
            <a:r>
              <a:rPr lang="fr-CH" noProof="0" dirty="0"/>
              <a:t> </a:t>
            </a:r>
            <a:r>
              <a:rPr lang="fr-CH" noProof="0" dirty="0" err="1"/>
              <a:t>Übertragung</a:t>
            </a:r>
            <a:r>
              <a:rPr lang="fr-CH" noProof="0" dirty="0"/>
              <a:t> </a:t>
            </a:r>
            <a:r>
              <a:rPr lang="fr-CH" noProof="0" dirty="0" err="1"/>
              <a:t>von</a:t>
            </a:r>
            <a:r>
              <a:rPr lang="fr-CH" noProof="0" dirty="0"/>
              <a:t> </a:t>
            </a:r>
            <a:r>
              <a:rPr lang="fr-CH" noProof="0" dirty="0" err="1"/>
              <a:t>Dokumenten</a:t>
            </a:r>
            <a:r>
              <a:rPr lang="fr-CH" noProof="0" dirty="0"/>
              <a:t> </a:t>
            </a:r>
            <a:r>
              <a:rPr lang="fr-CH" noProof="0" dirty="0" err="1"/>
              <a:t>zwischen</a:t>
            </a:r>
            <a:r>
              <a:rPr lang="fr-CH" noProof="0" dirty="0"/>
              <a:t> </a:t>
            </a:r>
            <a:r>
              <a:rPr lang="fr-CH" noProof="0" dirty="0" err="1"/>
              <a:t>medizinischen</a:t>
            </a:r>
            <a:r>
              <a:rPr lang="fr-CH" noProof="0" dirty="0"/>
              <a:t> </a:t>
            </a:r>
            <a:r>
              <a:rPr lang="fr-CH" noProof="0" dirty="0" err="1"/>
              <a:t>Fachkräften</a:t>
            </a:r>
            <a:endParaRPr lang="fr-CH" noProof="0" dirty="0"/>
          </a:p>
          <a:p>
            <a:r>
              <a:rPr lang="fr-CH" noProof="0" dirty="0" err="1"/>
              <a:t>Shared</a:t>
            </a:r>
            <a:r>
              <a:rPr lang="fr-CH" noProof="0" dirty="0"/>
              <a:t> </a:t>
            </a:r>
            <a:r>
              <a:rPr lang="fr-CH" noProof="0" dirty="0" err="1"/>
              <a:t>Medication</a:t>
            </a:r>
            <a:r>
              <a:rPr lang="fr-CH" noProof="0" dirty="0"/>
              <a:t> Plan (SMP): </a:t>
            </a:r>
            <a:r>
              <a:rPr lang="fr-CH" noProof="0" dirty="0" err="1"/>
              <a:t>ein</a:t>
            </a:r>
            <a:r>
              <a:rPr lang="fr-CH" noProof="0" dirty="0"/>
              <a:t> </a:t>
            </a:r>
            <a:r>
              <a:rPr lang="fr-CH" noProof="0" dirty="0" err="1"/>
              <a:t>Medikationsmanagement-Tool</a:t>
            </a:r>
            <a:r>
              <a:rPr lang="fr-CH" noProof="0" dirty="0"/>
              <a:t>, </a:t>
            </a:r>
            <a:r>
              <a:rPr lang="fr-CH" noProof="0" dirty="0" err="1"/>
              <a:t>das</a:t>
            </a:r>
            <a:r>
              <a:rPr lang="fr-CH" noProof="0" dirty="0"/>
              <a:t> </a:t>
            </a:r>
            <a:r>
              <a:rPr lang="fr-CH" noProof="0" dirty="0" err="1"/>
              <a:t>aktuelle</a:t>
            </a:r>
            <a:r>
              <a:rPr lang="fr-CH" noProof="0" dirty="0"/>
              <a:t> </a:t>
            </a:r>
            <a:r>
              <a:rPr lang="fr-CH" noProof="0" dirty="0" err="1"/>
              <a:t>Informationen</a:t>
            </a:r>
            <a:r>
              <a:rPr lang="fr-CH" noProof="0" dirty="0"/>
              <a:t> </a:t>
            </a:r>
            <a:r>
              <a:rPr lang="fr-CH" noProof="0" dirty="0" err="1"/>
              <a:t>über</a:t>
            </a:r>
            <a:r>
              <a:rPr lang="fr-CH" noProof="0" dirty="0"/>
              <a:t> die </a:t>
            </a:r>
            <a:r>
              <a:rPr lang="fr-CH" noProof="0" dirty="0" err="1"/>
              <a:t>vom</a:t>
            </a:r>
            <a:r>
              <a:rPr lang="fr-CH" noProof="0" dirty="0"/>
              <a:t> </a:t>
            </a:r>
            <a:r>
              <a:rPr lang="fr-CH" noProof="0" dirty="0" err="1"/>
              <a:t>Patienten</a:t>
            </a:r>
            <a:r>
              <a:rPr lang="fr-CH" noProof="0" dirty="0"/>
              <a:t> </a:t>
            </a:r>
            <a:r>
              <a:rPr lang="fr-CH" noProof="0" dirty="0" err="1"/>
              <a:t>tatsächlich</a:t>
            </a:r>
            <a:r>
              <a:rPr lang="fr-CH" noProof="0" dirty="0"/>
              <a:t> </a:t>
            </a:r>
            <a:r>
              <a:rPr lang="fr-CH" noProof="0" dirty="0" err="1"/>
              <a:t>eingenommenen</a:t>
            </a:r>
            <a:r>
              <a:rPr lang="fr-CH" noProof="0" dirty="0"/>
              <a:t> </a:t>
            </a:r>
            <a:r>
              <a:rPr lang="fr-CH" noProof="0" dirty="0" err="1"/>
              <a:t>Medikamente</a:t>
            </a:r>
            <a:r>
              <a:rPr lang="fr-CH" noProof="0" dirty="0"/>
              <a:t> </a:t>
            </a:r>
            <a:r>
              <a:rPr lang="fr-CH" noProof="0" dirty="0" err="1"/>
              <a:t>liefert</a:t>
            </a:r>
            <a:r>
              <a:rPr lang="fr-CH" noProof="0" dirty="0"/>
              <a:t>.</a:t>
            </a:r>
          </a:p>
          <a:p>
            <a:r>
              <a:rPr lang="fr-CH" noProof="0" dirty="0" err="1"/>
              <a:t>Shared</a:t>
            </a:r>
            <a:r>
              <a:rPr lang="fr-CH" noProof="0" dirty="0"/>
              <a:t> Care Plan (SCP): </a:t>
            </a:r>
            <a:r>
              <a:rPr lang="fr-CH" noProof="0" dirty="0" err="1"/>
              <a:t>ein</a:t>
            </a:r>
            <a:r>
              <a:rPr lang="fr-CH" noProof="0" dirty="0"/>
              <a:t> </a:t>
            </a:r>
            <a:r>
              <a:rPr lang="fr-CH" noProof="0" dirty="0" err="1"/>
              <a:t>Werkzeug</a:t>
            </a:r>
            <a:r>
              <a:rPr lang="fr-CH" noProof="0" dirty="0"/>
              <a:t> </a:t>
            </a:r>
            <a:r>
              <a:rPr lang="fr-CH" noProof="0" dirty="0" err="1"/>
              <a:t>zur</a:t>
            </a:r>
            <a:r>
              <a:rPr lang="fr-CH" noProof="0" dirty="0"/>
              <a:t> </a:t>
            </a:r>
            <a:r>
              <a:rPr lang="fr-CH" noProof="0" dirty="0" err="1"/>
              <a:t>Verfolgung</a:t>
            </a:r>
            <a:r>
              <a:rPr lang="fr-CH" noProof="0" dirty="0"/>
              <a:t> des Managements </a:t>
            </a:r>
            <a:r>
              <a:rPr lang="fr-CH" noProof="0" dirty="0" err="1"/>
              <a:t>eines</a:t>
            </a:r>
            <a:r>
              <a:rPr lang="fr-CH" noProof="0" dirty="0"/>
              <a:t> </a:t>
            </a:r>
            <a:r>
              <a:rPr lang="fr-CH" noProof="0" dirty="0" err="1"/>
              <a:t>komplexen</a:t>
            </a:r>
            <a:r>
              <a:rPr lang="fr-CH" noProof="0" dirty="0"/>
              <a:t> </a:t>
            </a:r>
            <a:r>
              <a:rPr lang="fr-CH" noProof="0" dirty="0" err="1"/>
              <a:t>oder</a:t>
            </a:r>
            <a:r>
              <a:rPr lang="fr-CH" noProof="0" dirty="0"/>
              <a:t> </a:t>
            </a:r>
            <a:r>
              <a:rPr lang="fr-CH" noProof="0" dirty="0" err="1"/>
              <a:t>chronischen</a:t>
            </a:r>
            <a:r>
              <a:rPr lang="fr-CH" noProof="0" dirty="0"/>
              <a:t> </a:t>
            </a:r>
            <a:r>
              <a:rPr lang="fr-CH" noProof="0" dirty="0" err="1"/>
              <a:t>Patienten</a:t>
            </a:r>
            <a:r>
              <a:rPr lang="fr-CH" noProof="0" dirty="0"/>
              <a:t> </a:t>
            </a:r>
            <a:r>
              <a:rPr lang="fr-CH" noProof="0" dirty="0" err="1"/>
              <a:t>durch</a:t>
            </a:r>
            <a:r>
              <a:rPr lang="fr-CH" noProof="0" dirty="0"/>
              <a:t> </a:t>
            </a:r>
            <a:r>
              <a:rPr lang="fr-CH" noProof="0" dirty="0" err="1"/>
              <a:t>verschiedene</a:t>
            </a:r>
            <a:r>
              <a:rPr lang="fr-CH" noProof="0" dirty="0"/>
              <a:t> </a:t>
            </a:r>
            <a:r>
              <a:rPr lang="fr-CH" noProof="0" dirty="0" err="1"/>
              <a:t>Gesundheitsfachkräfte</a:t>
            </a:r>
            <a:r>
              <a:rPr lang="fr-CH" noProof="0" dirty="0"/>
              <a:t> (z. B. </a:t>
            </a:r>
            <a:r>
              <a:rPr lang="fr-CH" noProof="0" dirty="0" err="1"/>
              <a:t>Krankenschwestern</a:t>
            </a:r>
            <a:r>
              <a:rPr lang="fr-CH" noProof="0" dirty="0"/>
              <a:t>, </a:t>
            </a:r>
            <a:r>
              <a:rPr lang="fr-CH" noProof="0" dirty="0" err="1"/>
              <a:t>Physiotherapeuten</a:t>
            </a:r>
            <a:r>
              <a:rPr lang="fr-CH" noProof="0" dirty="0"/>
              <a:t>, </a:t>
            </a:r>
            <a:r>
              <a:rPr lang="fr-CH" noProof="0" dirty="0" err="1"/>
              <a:t>Ärzte</a:t>
            </a:r>
            <a:r>
              <a:rPr lang="fr-CH" noProof="0" dirty="0"/>
              <a:t> </a:t>
            </a:r>
            <a:r>
              <a:rPr lang="fr-CH" noProof="0" dirty="0" err="1"/>
              <a:t>usw</a:t>
            </a:r>
            <a:r>
              <a:rPr lang="fr-CH" noProof="0" dirty="0"/>
              <a:t>.).</a:t>
            </a:r>
            <a:endParaRPr lang="fr-CH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22858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Zusammenfassung</a:t>
            </a:r>
            <a:r>
              <a:rPr lang="fr-CH" dirty="0"/>
              <a:t>, </a:t>
            </a:r>
            <a:r>
              <a:rPr lang="fr-CH" dirty="0" err="1"/>
              <a:t>was</a:t>
            </a:r>
            <a:r>
              <a:rPr lang="fr-CH" dirty="0"/>
              <a:t> CARA </a:t>
            </a:r>
            <a:r>
              <a:rPr lang="fr-CH" dirty="0" err="1"/>
              <a:t>ist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957299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Erklären</a:t>
            </a:r>
            <a:r>
              <a:rPr lang="fr-CH" dirty="0"/>
              <a:t> </a:t>
            </a:r>
            <a:r>
              <a:rPr lang="fr-CH" dirty="0" err="1"/>
              <a:t>Sie</a:t>
            </a:r>
            <a:r>
              <a:rPr lang="fr-CH" dirty="0"/>
              <a:t> die </a:t>
            </a:r>
            <a:r>
              <a:rPr lang="fr-CH" dirty="0" err="1"/>
              <a:t>gewählte</a:t>
            </a:r>
            <a:r>
              <a:rPr lang="fr-CH" dirty="0"/>
              <a:t> </a:t>
            </a:r>
            <a:r>
              <a:rPr lang="fr-CH" dirty="0" err="1"/>
              <a:t>Lösung</a:t>
            </a:r>
            <a:r>
              <a:rPr lang="fr-CH" dirty="0"/>
              <a:t>. Oder </a:t>
            </a:r>
            <a:r>
              <a:rPr lang="fr-CH" dirty="0" err="1"/>
              <a:t>beides</a:t>
            </a:r>
            <a:r>
              <a:rPr lang="fr-CH" dirty="0"/>
              <a:t>, </a:t>
            </a:r>
            <a:r>
              <a:rPr lang="fr-CH" dirty="0" err="1"/>
              <a:t>wenn</a:t>
            </a:r>
            <a:r>
              <a:rPr lang="fr-CH" dirty="0"/>
              <a:t> die </a:t>
            </a:r>
            <a:r>
              <a:rPr lang="fr-CH" dirty="0" err="1"/>
              <a:t>Einrichtung</a:t>
            </a:r>
            <a:r>
              <a:rPr lang="fr-CH" dirty="0"/>
              <a:t> </a:t>
            </a:r>
            <a:r>
              <a:rPr lang="fr-CH" dirty="0" err="1"/>
              <a:t>beide</a:t>
            </a:r>
            <a:r>
              <a:rPr lang="fr-CH" dirty="0"/>
              <a:t> </a:t>
            </a:r>
            <a:r>
              <a:rPr lang="fr-CH" dirty="0" err="1"/>
              <a:t>Optionen</a:t>
            </a:r>
            <a:r>
              <a:rPr lang="fr-CH" dirty="0"/>
              <a:t> </a:t>
            </a:r>
            <a:r>
              <a:rPr lang="fr-CH" dirty="0" err="1"/>
              <a:t>zulässt</a:t>
            </a:r>
            <a:r>
              <a:rPr lang="fr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1849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Im Portal </a:t>
            </a:r>
            <a:r>
              <a:rPr lang="fr-CH" dirty="0" err="1"/>
              <a:t>oder</a:t>
            </a:r>
            <a:r>
              <a:rPr lang="fr-CH" dirty="0"/>
              <a:t> </a:t>
            </a:r>
            <a:r>
              <a:rPr lang="fr-CH" dirty="0" err="1"/>
              <a:t>im</a:t>
            </a:r>
            <a:r>
              <a:rPr lang="fr-CH" dirty="0"/>
              <a:t> </a:t>
            </a:r>
            <a:r>
              <a:rPr lang="fr-CH" dirty="0" err="1"/>
              <a:t>Primärsystem</a:t>
            </a:r>
            <a:r>
              <a:rPr lang="fr-CH" dirty="0"/>
              <a:t>, je </a:t>
            </a:r>
            <a:r>
              <a:rPr lang="fr-CH" dirty="0" err="1"/>
              <a:t>nach</a:t>
            </a:r>
            <a:r>
              <a:rPr lang="fr-CH" dirty="0"/>
              <a:t> der </a:t>
            </a:r>
            <a:r>
              <a:rPr lang="fr-CH" dirty="0" err="1"/>
              <a:t>von</a:t>
            </a:r>
            <a:r>
              <a:rPr lang="fr-CH" dirty="0"/>
              <a:t> der </a:t>
            </a:r>
            <a:r>
              <a:rPr lang="fr-CH" dirty="0" err="1"/>
              <a:t>Einrichtung</a:t>
            </a:r>
            <a:r>
              <a:rPr lang="fr-CH" dirty="0"/>
              <a:t> </a:t>
            </a:r>
            <a:r>
              <a:rPr lang="fr-CH" dirty="0" err="1"/>
              <a:t>gewählten</a:t>
            </a:r>
            <a:r>
              <a:rPr lang="fr-CH" dirty="0"/>
              <a:t> </a:t>
            </a:r>
            <a:r>
              <a:rPr lang="fr-CH" dirty="0" err="1"/>
              <a:t>Lösung</a:t>
            </a:r>
            <a:r>
              <a:rPr lang="fr-CH" dirty="0"/>
              <a:t> (</a:t>
            </a:r>
            <a:r>
              <a:rPr lang="fr-CH" dirty="0" err="1"/>
              <a:t>oder</a:t>
            </a:r>
            <a:r>
              <a:rPr lang="fr-CH" dirty="0"/>
              <a:t> </a:t>
            </a:r>
            <a:r>
              <a:rPr lang="fr-CH" dirty="0" err="1"/>
              <a:t>möglicherweise</a:t>
            </a:r>
            <a:r>
              <a:rPr lang="fr-CH" dirty="0"/>
              <a:t> </a:t>
            </a:r>
            <a:r>
              <a:rPr lang="fr-CH" dirty="0" err="1"/>
              <a:t>beides</a:t>
            </a:r>
            <a:r>
              <a:rPr lang="fr-CH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83423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Sur le portail ou dans le système primaire selon la solution choisie par l’institution (ou éventuellement les deux)</a:t>
            </a:r>
          </a:p>
        </p:txBody>
      </p:sp>
    </p:spTree>
    <p:extLst>
      <p:ext uri="{BB962C8B-B14F-4D97-AF65-F5344CB8AC3E}">
        <p14:creationId xmlns:p14="http://schemas.microsoft.com/office/powerpoint/2010/main" val="2246307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Sprechen</a:t>
            </a:r>
            <a:r>
              <a:rPr lang="fr-CH" dirty="0"/>
              <a:t> </a:t>
            </a:r>
            <a:r>
              <a:rPr lang="fr-CH" dirty="0" err="1"/>
              <a:t>Sie</a:t>
            </a:r>
            <a:r>
              <a:rPr lang="fr-CH" dirty="0"/>
              <a:t> </a:t>
            </a:r>
            <a:r>
              <a:rPr lang="fr-CH" dirty="0" err="1"/>
              <a:t>über</a:t>
            </a:r>
            <a:r>
              <a:rPr lang="fr-CH" dirty="0"/>
              <a:t> externe </a:t>
            </a:r>
            <a:r>
              <a:rPr lang="fr-CH" dirty="0" err="1"/>
              <a:t>Risiken</a:t>
            </a:r>
            <a:r>
              <a:rPr lang="fr-CH" dirty="0"/>
              <a:t> (z. B. Hacker), aber </a:t>
            </a:r>
            <a:r>
              <a:rPr lang="fr-CH" dirty="0" err="1"/>
              <a:t>auch</a:t>
            </a:r>
            <a:r>
              <a:rPr lang="fr-CH" dirty="0"/>
              <a:t> </a:t>
            </a:r>
            <a:r>
              <a:rPr lang="fr-CH" dirty="0" err="1"/>
              <a:t>über</a:t>
            </a:r>
            <a:r>
              <a:rPr lang="fr-CH" dirty="0"/>
              <a:t> interne </a:t>
            </a:r>
            <a:r>
              <a:rPr lang="fr-CH" dirty="0" err="1"/>
              <a:t>Risiken</a:t>
            </a:r>
            <a:r>
              <a:rPr lang="fr-CH" dirty="0"/>
              <a:t> (z. B. </a:t>
            </a:r>
            <a:r>
              <a:rPr lang="fr-CH" dirty="0" err="1"/>
              <a:t>eine</a:t>
            </a:r>
            <a:r>
              <a:rPr lang="fr-CH" dirty="0"/>
              <a:t> Person "</a:t>
            </a:r>
            <a:r>
              <a:rPr lang="fr-CH" dirty="0" err="1"/>
              <a:t>leiht</a:t>
            </a:r>
            <a:r>
              <a:rPr lang="fr-CH" dirty="0"/>
              <a:t>" </a:t>
            </a:r>
            <a:r>
              <a:rPr lang="fr-CH" dirty="0" err="1"/>
              <a:t>sich</a:t>
            </a:r>
            <a:r>
              <a:rPr lang="fr-CH" dirty="0"/>
              <a:t> </a:t>
            </a:r>
            <a:r>
              <a:rPr lang="fr-CH" dirty="0" err="1"/>
              <a:t>ihr</a:t>
            </a:r>
            <a:r>
              <a:rPr lang="fr-CH" dirty="0"/>
              <a:t> </a:t>
            </a:r>
            <a:r>
              <a:rPr lang="fr-CH" dirty="0" err="1"/>
              <a:t>Identifikationsmittel</a:t>
            </a:r>
            <a:r>
              <a:rPr lang="fr-CH" dirty="0"/>
              <a:t> </a:t>
            </a:r>
            <a:r>
              <a:rPr lang="fr-CH" dirty="0" err="1"/>
              <a:t>oder</a:t>
            </a:r>
            <a:r>
              <a:rPr lang="fr-CH" dirty="0"/>
              <a:t> </a:t>
            </a:r>
            <a:r>
              <a:rPr lang="fr-CH" dirty="0" err="1"/>
              <a:t>greift</a:t>
            </a:r>
            <a:r>
              <a:rPr lang="fr-CH" dirty="0"/>
              <a:t> </a:t>
            </a:r>
            <a:r>
              <a:rPr lang="fr-CH" dirty="0" err="1"/>
              <a:t>auf</a:t>
            </a:r>
            <a:r>
              <a:rPr lang="fr-CH" dirty="0"/>
              <a:t> </a:t>
            </a:r>
            <a:r>
              <a:rPr lang="fr-CH" dirty="0" err="1"/>
              <a:t>eine</a:t>
            </a:r>
            <a:r>
              <a:rPr lang="fr-CH" dirty="0"/>
              <a:t> PED </a:t>
            </a:r>
            <a:r>
              <a:rPr lang="fr-CH" dirty="0" err="1"/>
              <a:t>zu</a:t>
            </a:r>
            <a:r>
              <a:rPr lang="fr-CH" dirty="0"/>
              <a:t>, </a:t>
            </a:r>
            <a:r>
              <a:rPr lang="fr-CH" dirty="0" err="1"/>
              <a:t>wenn</a:t>
            </a:r>
            <a:r>
              <a:rPr lang="fr-CH" dirty="0"/>
              <a:t> </a:t>
            </a:r>
            <a:r>
              <a:rPr lang="fr-CH" dirty="0" err="1"/>
              <a:t>sie</a:t>
            </a:r>
            <a:r>
              <a:rPr lang="fr-CH" dirty="0"/>
              <a:t> </a:t>
            </a:r>
            <a:r>
              <a:rPr lang="fr-CH" dirty="0" err="1"/>
              <a:t>sich</a:t>
            </a:r>
            <a:r>
              <a:rPr lang="fr-CH" dirty="0"/>
              <a:t> </a:t>
            </a:r>
            <a:r>
              <a:rPr lang="fr-CH" dirty="0" err="1"/>
              <a:t>nicht</a:t>
            </a:r>
            <a:r>
              <a:rPr lang="fr-CH" dirty="0"/>
              <a:t> </a:t>
            </a:r>
            <a:r>
              <a:rPr lang="fr-CH" dirty="0" err="1"/>
              <a:t>um</a:t>
            </a:r>
            <a:r>
              <a:rPr lang="fr-CH" dirty="0"/>
              <a:t> den </a:t>
            </a:r>
            <a:r>
              <a:rPr lang="fr-CH" dirty="0" err="1"/>
              <a:t>Patienten</a:t>
            </a:r>
            <a:r>
              <a:rPr lang="fr-CH" dirty="0"/>
              <a:t> </a:t>
            </a:r>
            <a:r>
              <a:rPr lang="fr-CH" dirty="0" err="1"/>
              <a:t>kümmert</a:t>
            </a:r>
            <a:r>
              <a:rPr lang="fr-CH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62128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58937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945494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00941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Wenn</a:t>
            </a:r>
            <a:r>
              <a:rPr lang="fr-CH" dirty="0"/>
              <a:t> </a:t>
            </a:r>
            <a:r>
              <a:rPr lang="fr-CH" dirty="0" err="1"/>
              <a:t>möglich</a:t>
            </a:r>
            <a:r>
              <a:rPr lang="fr-CH" dirty="0"/>
              <a:t>, </a:t>
            </a:r>
            <a:r>
              <a:rPr lang="fr-CH" dirty="0" err="1"/>
              <a:t>durch</a:t>
            </a:r>
            <a:r>
              <a:rPr lang="fr-CH" dirty="0"/>
              <a:t> die Organisation der </a:t>
            </a:r>
            <a:r>
              <a:rPr lang="fr-CH" dirty="0" err="1"/>
              <a:t>Einrichtung</a:t>
            </a:r>
            <a:r>
              <a:rPr lang="fr-CH" dirty="0"/>
              <a:t> </a:t>
            </a:r>
            <a:r>
              <a:rPr lang="fr-CH" dirty="0" err="1"/>
              <a:t>zu</a:t>
            </a:r>
            <a:r>
              <a:rPr lang="fr-CH" dirty="0"/>
              <a:t> </a:t>
            </a:r>
            <a:r>
              <a:rPr lang="fr-CH" dirty="0" err="1"/>
              <a:t>ersetzen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71681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992150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976271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96653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Sprechen</a:t>
            </a:r>
            <a:r>
              <a:rPr lang="fr-CH" dirty="0"/>
              <a:t> </a:t>
            </a:r>
            <a:r>
              <a:rPr lang="fr-CH" dirty="0" err="1"/>
              <a:t>über</a:t>
            </a:r>
            <a:r>
              <a:rPr lang="fr-CH" dirty="0"/>
              <a:t> die </a:t>
            </a:r>
            <a:r>
              <a:rPr lang="fr-CH" dirty="0" err="1"/>
              <a:t>von</a:t>
            </a:r>
            <a:r>
              <a:rPr lang="fr-CH" dirty="0"/>
              <a:t> der </a:t>
            </a:r>
            <a:r>
              <a:rPr lang="fr-CH" dirty="0" err="1"/>
              <a:t>Einrichtung</a:t>
            </a:r>
            <a:r>
              <a:rPr lang="fr-CH" dirty="0"/>
              <a:t> </a:t>
            </a:r>
            <a:r>
              <a:rPr lang="fr-CH" dirty="0" err="1"/>
              <a:t>gewählte</a:t>
            </a:r>
            <a:r>
              <a:rPr lang="fr-CH" dirty="0"/>
              <a:t> </a:t>
            </a:r>
            <a:r>
              <a:rPr lang="fr-CH" dirty="0" err="1"/>
              <a:t>Identifikationsmittel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98428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10969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86131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71291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509109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noProof="0" dirty="0"/>
              <a:t>(La FHV est composé de 12 hôpitaux)</a:t>
            </a:r>
          </a:p>
        </p:txBody>
      </p:sp>
    </p:spTree>
    <p:extLst>
      <p:ext uri="{BB962C8B-B14F-4D97-AF65-F5344CB8AC3E}">
        <p14:creationId xmlns:p14="http://schemas.microsoft.com/office/powerpoint/2010/main" val="1257126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AF20589-8E9D-C04D-9F43-288CF4E8AF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076700" cy="203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424FCA4-5C7C-DB43-9C47-BEE7C5D4D8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311434"/>
            <a:ext cx="17340263" cy="9130732"/>
          </a:xfrm>
          <a:prstGeom prst="rect">
            <a:avLst/>
          </a:prstGeom>
        </p:spPr>
      </p:pic>
      <p:sp>
        <p:nvSpPr>
          <p:cNvPr id="13" name="Texte du titre"/>
          <p:cNvSpPr txBox="1">
            <a:spLocks noGrp="1"/>
          </p:cNvSpPr>
          <p:nvPr>
            <p:ph type="title"/>
          </p:nvPr>
        </p:nvSpPr>
        <p:spPr>
          <a:xfrm>
            <a:off x="727957" y="2143670"/>
            <a:ext cx="15884349" cy="3338018"/>
          </a:xfrm>
          <a:prstGeom prst="rect">
            <a:avLst/>
          </a:prstGeom>
        </p:spPr>
        <p:txBody>
          <a:bodyPr anchor="b"/>
          <a:lstStyle>
            <a:lvl1pPr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92832" y="5891810"/>
            <a:ext cx="15884351" cy="20456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ClrTx/>
              <a:buSzTx/>
              <a:buNone/>
              <a:defRPr sz="3600" b="1">
                <a:solidFill>
                  <a:srgbClr val="FFFFFF"/>
                </a:solidFill>
              </a:defRPr>
            </a:lvl1pPr>
            <a:lvl2pPr marL="0" indent="0" algn="l">
              <a:spcBef>
                <a:spcPts val="0"/>
              </a:spcBef>
              <a:buClrTx/>
              <a:buSzTx/>
              <a:buNone/>
              <a:defRPr sz="3600" b="1">
                <a:solidFill>
                  <a:srgbClr val="FFFFFF"/>
                </a:solidFill>
              </a:defRPr>
            </a:lvl2pPr>
            <a:lvl3pPr marL="0" indent="0" algn="l">
              <a:spcBef>
                <a:spcPts val="0"/>
              </a:spcBef>
              <a:buClrTx/>
              <a:buSzTx/>
              <a:buNone/>
              <a:defRPr sz="3600" b="1">
                <a:solidFill>
                  <a:srgbClr val="FFFFFF"/>
                </a:solidFill>
              </a:defRPr>
            </a:lvl3pPr>
            <a:lvl4pPr marL="0" indent="0" algn="l">
              <a:spcBef>
                <a:spcPts val="0"/>
              </a:spcBef>
              <a:buClrTx/>
              <a:buSzTx/>
              <a:buNone/>
              <a:defRPr sz="3600" b="1">
                <a:solidFill>
                  <a:srgbClr val="FFFFFF"/>
                </a:solidFill>
              </a:defRPr>
            </a:lvl4pPr>
            <a:lvl5pPr marL="0" indent="0" algn="l">
              <a:spcBef>
                <a:spcPts val="0"/>
              </a:spcBef>
              <a:buClrTx/>
              <a:buSzTx/>
              <a:buNone/>
              <a:defRPr sz="36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76288DF3-16A7-0C49-9939-E82B79966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39443" y="8362296"/>
            <a:ext cx="2811608" cy="14014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15F891-12CF-204E-9B41-7FD6216206C1}"/>
              </a:ext>
            </a:extLst>
          </p:cNvPr>
          <p:cNvSpPr/>
          <p:nvPr userDrawn="1"/>
        </p:nvSpPr>
        <p:spPr>
          <a:xfrm>
            <a:off x="0" y="720000"/>
            <a:ext cx="17340263" cy="1440000"/>
          </a:xfrm>
          <a:prstGeom prst="rect">
            <a:avLst/>
          </a:prstGeom>
          <a:solidFill>
            <a:srgbClr val="D5E8F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2" name="Texte niveau 1…"/>
          <p:cNvSpPr txBox="1">
            <a:spLocks noGrp="1"/>
          </p:cNvSpPr>
          <p:nvPr>
            <p:ph type="body" idx="1"/>
          </p:nvPr>
        </p:nvSpPr>
        <p:spPr>
          <a:xfrm>
            <a:off x="1080000" y="2520000"/>
            <a:ext cx="15158444" cy="6099375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25" name="Texte du titre"/>
          <p:cNvSpPr txBox="1">
            <a:spLocks noGrp="1"/>
          </p:cNvSpPr>
          <p:nvPr>
            <p:ph type="title"/>
          </p:nvPr>
        </p:nvSpPr>
        <p:spPr>
          <a:xfrm>
            <a:off x="2520000" y="720000"/>
            <a:ext cx="13765303" cy="1544991"/>
          </a:xfrm>
          <a:prstGeom prst="rect">
            <a:avLst/>
          </a:prstGeom>
        </p:spPr>
        <p:txBody>
          <a:bodyPr/>
          <a:lstStyle>
            <a:lvl1pPr algn="l">
              <a:defRPr sz="6000">
                <a:solidFill>
                  <a:srgbClr val="3B85C6"/>
                </a:solidFill>
              </a:defRPr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2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080000" y="9000000"/>
            <a:ext cx="436017" cy="348813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‹N°›</a:t>
            </a:fld>
            <a:endParaRPr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4111662-32B9-3146-96F3-88BBD29407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000" y="360000"/>
            <a:ext cx="732321" cy="732321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582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1270039" y="2540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 err="1"/>
              <a:t>Texte</a:t>
            </a:r>
            <a:r>
              <a:rPr dirty="0"/>
              <a:t> du </a:t>
            </a:r>
            <a:r>
              <a:rPr dirty="0" err="1"/>
              <a:t>titre</a:t>
            </a:r>
            <a:endParaRPr dirty="0"/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1270039" y="25908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</a:t>
            </a:r>
            <a:r>
              <a:rPr dirty="0"/>
              <a:t> </a:t>
            </a:r>
            <a:r>
              <a:rPr dirty="0" err="1"/>
              <a:t>niveau</a:t>
            </a:r>
            <a:r>
              <a:rPr dirty="0"/>
              <a:t> 1</a:t>
            </a:r>
          </a:p>
          <a:p>
            <a:pPr lvl="1"/>
            <a:r>
              <a:rPr dirty="0" err="1"/>
              <a:t>Texte</a:t>
            </a:r>
            <a:r>
              <a:rPr dirty="0"/>
              <a:t> </a:t>
            </a:r>
            <a:r>
              <a:rPr dirty="0" err="1"/>
              <a:t>niveau</a:t>
            </a:r>
            <a:r>
              <a:rPr dirty="0"/>
              <a:t> 2</a:t>
            </a:r>
          </a:p>
          <a:p>
            <a:pPr lvl="2"/>
            <a:r>
              <a:rPr dirty="0" err="1"/>
              <a:t>Texte</a:t>
            </a:r>
            <a:r>
              <a:rPr dirty="0"/>
              <a:t> </a:t>
            </a:r>
            <a:r>
              <a:rPr dirty="0" err="1"/>
              <a:t>niveau</a:t>
            </a:r>
            <a:r>
              <a:rPr dirty="0"/>
              <a:t> 3</a:t>
            </a:r>
          </a:p>
          <a:p>
            <a:pPr lvl="3"/>
            <a:r>
              <a:rPr dirty="0" err="1"/>
              <a:t>Texte</a:t>
            </a:r>
            <a:r>
              <a:rPr dirty="0"/>
              <a:t> </a:t>
            </a:r>
            <a:r>
              <a:rPr dirty="0" err="1"/>
              <a:t>niveau</a:t>
            </a:r>
            <a:r>
              <a:rPr dirty="0"/>
              <a:t> 4</a:t>
            </a:r>
          </a:p>
          <a:p>
            <a:pPr lvl="4"/>
            <a:r>
              <a:rPr dirty="0" err="1"/>
              <a:t>Texte</a:t>
            </a:r>
            <a:r>
              <a:rPr dirty="0"/>
              <a:t> </a:t>
            </a:r>
            <a:r>
              <a:rPr dirty="0" err="1"/>
              <a:t>niveau</a:t>
            </a:r>
            <a:r>
              <a:rPr dirty="0"/>
              <a:t>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448410" y="9296400"/>
            <a:ext cx="434413" cy="34881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ransition spd="med"/>
  <p:txStyles>
    <p:titleStyle>
      <a:lvl1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>
          <a:srgbClr val="DA732E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>
          <a:srgbClr val="DA732E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>
          <a:srgbClr val="DA732E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>
          <a:srgbClr val="DA732E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>
          <a:srgbClr val="DA732E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>
          <a:srgbClr val="DA732E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>
          <a:srgbClr val="DA732E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>
          <a:srgbClr val="DA732E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>
          <a:srgbClr val="DA732E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0HymYVgh-Q?feature=oembe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jpg"/><Relationship Id="rId26" Type="http://schemas.openxmlformats.org/officeDocument/2006/relationships/image" Target="../media/image54.png"/><Relationship Id="rId39" Type="http://schemas.openxmlformats.org/officeDocument/2006/relationships/image" Target="../media/image67.png"/><Relationship Id="rId21" Type="http://schemas.openxmlformats.org/officeDocument/2006/relationships/image" Target="../media/image49.png"/><Relationship Id="rId34" Type="http://schemas.openxmlformats.org/officeDocument/2006/relationships/image" Target="../media/image62.png"/><Relationship Id="rId42" Type="http://schemas.openxmlformats.org/officeDocument/2006/relationships/image" Target="../media/image70.jpg"/><Relationship Id="rId47" Type="http://schemas.openxmlformats.org/officeDocument/2006/relationships/image" Target="../media/image75.svg"/><Relationship Id="rId50" Type="http://schemas.openxmlformats.org/officeDocument/2006/relationships/image" Target="../media/image78.png"/><Relationship Id="rId55" Type="http://schemas.openxmlformats.org/officeDocument/2006/relationships/image" Target="../media/image83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4.png"/><Relationship Id="rId29" Type="http://schemas.openxmlformats.org/officeDocument/2006/relationships/image" Target="../media/image57.png"/><Relationship Id="rId11" Type="http://schemas.openxmlformats.org/officeDocument/2006/relationships/image" Target="../media/image39.svg"/><Relationship Id="rId24" Type="http://schemas.openxmlformats.org/officeDocument/2006/relationships/image" Target="../media/image52.png"/><Relationship Id="rId32" Type="http://schemas.openxmlformats.org/officeDocument/2006/relationships/image" Target="../media/image60.png"/><Relationship Id="rId37" Type="http://schemas.openxmlformats.org/officeDocument/2006/relationships/image" Target="../media/image65.png"/><Relationship Id="rId40" Type="http://schemas.openxmlformats.org/officeDocument/2006/relationships/image" Target="../media/image68.png"/><Relationship Id="rId45" Type="http://schemas.openxmlformats.org/officeDocument/2006/relationships/image" Target="../media/image73.svg"/><Relationship Id="rId53" Type="http://schemas.openxmlformats.org/officeDocument/2006/relationships/image" Target="../media/image81.png"/><Relationship Id="rId58" Type="http://schemas.openxmlformats.org/officeDocument/2006/relationships/image" Target="../media/image86.png"/><Relationship Id="rId5" Type="http://schemas.openxmlformats.org/officeDocument/2006/relationships/image" Target="../media/image33.tiff"/><Relationship Id="rId61" Type="http://schemas.openxmlformats.org/officeDocument/2006/relationships/image" Target="../media/image89.png"/><Relationship Id="rId19" Type="http://schemas.openxmlformats.org/officeDocument/2006/relationships/image" Target="../media/image4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svg"/><Relationship Id="rId30" Type="http://schemas.openxmlformats.org/officeDocument/2006/relationships/image" Target="../media/image58.png"/><Relationship Id="rId35" Type="http://schemas.openxmlformats.org/officeDocument/2006/relationships/image" Target="../media/image63.svg"/><Relationship Id="rId43" Type="http://schemas.openxmlformats.org/officeDocument/2006/relationships/image" Target="../media/image71.jpg"/><Relationship Id="rId48" Type="http://schemas.openxmlformats.org/officeDocument/2006/relationships/image" Target="../media/image76.png"/><Relationship Id="rId56" Type="http://schemas.openxmlformats.org/officeDocument/2006/relationships/image" Target="../media/image84.svg"/><Relationship Id="rId8" Type="http://schemas.openxmlformats.org/officeDocument/2006/relationships/image" Target="../media/image36.png"/><Relationship Id="rId51" Type="http://schemas.openxmlformats.org/officeDocument/2006/relationships/image" Target="../media/image79.png"/><Relationship Id="rId3" Type="http://schemas.openxmlformats.org/officeDocument/2006/relationships/image" Target="../media/image31.jpg"/><Relationship Id="rId12" Type="http://schemas.openxmlformats.org/officeDocument/2006/relationships/image" Target="../media/image40.png"/><Relationship Id="rId17" Type="http://schemas.openxmlformats.org/officeDocument/2006/relationships/image" Target="../media/image45.tif"/><Relationship Id="rId25" Type="http://schemas.openxmlformats.org/officeDocument/2006/relationships/image" Target="../media/image53.jpg"/><Relationship Id="rId33" Type="http://schemas.openxmlformats.org/officeDocument/2006/relationships/image" Target="../media/image61.svg"/><Relationship Id="rId38" Type="http://schemas.openxmlformats.org/officeDocument/2006/relationships/image" Target="../media/image66.png"/><Relationship Id="rId46" Type="http://schemas.openxmlformats.org/officeDocument/2006/relationships/image" Target="../media/image74.png"/><Relationship Id="rId59" Type="http://schemas.openxmlformats.org/officeDocument/2006/relationships/image" Target="../media/image87.png"/><Relationship Id="rId20" Type="http://schemas.openxmlformats.org/officeDocument/2006/relationships/image" Target="../media/image48.png"/><Relationship Id="rId41" Type="http://schemas.openxmlformats.org/officeDocument/2006/relationships/image" Target="../media/image69.jpg"/><Relationship Id="rId54" Type="http://schemas.openxmlformats.org/officeDocument/2006/relationships/image" Target="../media/image8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5" Type="http://schemas.openxmlformats.org/officeDocument/2006/relationships/image" Target="../media/image43.tif"/><Relationship Id="rId23" Type="http://schemas.openxmlformats.org/officeDocument/2006/relationships/image" Target="../media/image51.svg"/><Relationship Id="rId28" Type="http://schemas.openxmlformats.org/officeDocument/2006/relationships/image" Target="../media/image56.png"/><Relationship Id="rId36" Type="http://schemas.openxmlformats.org/officeDocument/2006/relationships/image" Target="../media/image64.jpg"/><Relationship Id="rId49" Type="http://schemas.openxmlformats.org/officeDocument/2006/relationships/image" Target="../media/image77.svg"/><Relationship Id="rId57" Type="http://schemas.openxmlformats.org/officeDocument/2006/relationships/image" Target="../media/image85.png"/><Relationship Id="rId10" Type="http://schemas.openxmlformats.org/officeDocument/2006/relationships/image" Target="../media/image38.png"/><Relationship Id="rId31" Type="http://schemas.openxmlformats.org/officeDocument/2006/relationships/image" Target="../media/image59.svg"/><Relationship Id="rId44" Type="http://schemas.openxmlformats.org/officeDocument/2006/relationships/image" Target="../media/image72.png"/><Relationship Id="rId52" Type="http://schemas.openxmlformats.org/officeDocument/2006/relationships/image" Target="../media/image80.svg"/><Relationship Id="rId60" Type="http://schemas.openxmlformats.org/officeDocument/2006/relationships/image" Target="../media/image88.tiff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emf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image" Target="../media/image14.png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wmf"/><Relationship Id="rId11" Type="http://schemas.openxmlformats.org/officeDocument/2006/relationships/image" Target="../media/image12.png"/><Relationship Id="rId5" Type="http://schemas.openxmlformats.org/officeDocument/2006/relationships/image" Target="../media/image6.wmf"/><Relationship Id="rId10" Type="http://schemas.openxmlformats.org/officeDocument/2006/relationships/image" Target="../media/image11.wmf"/><Relationship Id="rId4" Type="http://schemas.openxmlformats.org/officeDocument/2006/relationships/image" Target="../media/image5.wmf"/><Relationship Id="rId9" Type="http://schemas.openxmlformats.org/officeDocument/2006/relationships/image" Target="../media/image10.wmf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7csqdBiMTU?feature=oembed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a.ch/Htdocs/Files/v/5911.pdf/Affilies/SG-2020-23_Directive-aux-professionnels-pour-lutil-v1.0_de.pdf" TargetMode="External"/><Relationship Id="rId2" Type="http://schemas.openxmlformats.org/officeDocument/2006/relationships/hyperlink" Target="https://www.cara.ch/de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atientendossier.ch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11" Type="http://schemas.openxmlformats.org/officeDocument/2006/relationships/image" Target="../media/image17.png"/><Relationship Id="rId5" Type="http://schemas.openxmlformats.org/officeDocument/2006/relationships/image" Target="../media/image7.wmf"/><Relationship Id="rId10" Type="http://schemas.openxmlformats.org/officeDocument/2006/relationships/image" Target="../media/image11.wmf"/><Relationship Id="rId4" Type="http://schemas.openxmlformats.org/officeDocument/2006/relationships/image" Target="../media/image6.wmf"/><Relationship Id="rId9" Type="http://schemas.openxmlformats.org/officeDocument/2006/relationships/image" Target="../media/image10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AnBC41a4FFM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CH" dirty="0"/>
              <a:t>Schulung für Gesundheitsfachpersonen im Institution</a:t>
            </a:r>
          </a:p>
        </p:txBody>
      </p:sp>
      <p:sp>
        <p:nvSpPr>
          <p:cNvPr id="43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r>
              <a:rPr lang="de-CH" altLang="fr-FR" b="1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Ansatz für Fachleute: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endParaRPr lang="de-CH" altLang="fr-FR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87672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Die Einrichtung meldet die Fachkraft als Nutzer der Plattform an.</a:t>
            </a:r>
          </a:p>
          <a:p>
            <a:pPr marL="487672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endParaRPr lang="de-CH" altLang="fr-FR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87672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Der Fachmann erhält ein </a:t>
            </a:r>
            <a:r>
              <a:rPr lang="de-CH" dirty="0"/>
              <a:t>Identifikationsmittel </a:t>
            </a:r>
            <a:endParaRPr lang="de-CH" altLang="fr-FR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87672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endParaRPr lang="de-CH" altLang="fr-FR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87672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Der Fachmann verknüpft seine </a:t>
            </a:r>
            <a:r>
              <a:rPr lang="de-CH" dirty="0"/>
              <a:t>Identifikationsmittel</a:t>
            </a:r>
            <a:r>
              <a:rPr lang="de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mit seinem Zugangskonto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Das</a:t>
            </a:r>
            <a:r>
              <a:rPr lang="fr-CH" dirty="0"/>
              <a:t> </a:t>
            </a:r>
            <a:r>
              <a:rPr lang="fr-CH" dirty="0" err="1"/>
              <a:t>elektronische</a:t>
            </a:r>
            <a:r>
              <a:rPr lang="fr-CH" dirty="0"/>
              <a:t> </a:t>
            </a:r>
            <a:r>
              <a:rPr lang="fr-CH" dirty="0" err="1"/>
              <a:t>Patientendossier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309980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r>
              <a:rPr lang="de-CH" altLang="fr-FR" b="1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Identifikationsmittel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endParaRPr lang="de-CH" altLang="fr-FR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Schlüssel, der von allen Benutzern für den Zugang zur Plattform benötigt wird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endParaRPr lang="de-CH" altLang="fr-FR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Ermöglicht die eindeutige Identifizierung jedes Benutzers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endParaRPr lang="de-CH" altLang="fr-FR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Bereitgestellt von anderen Organisationen als CARA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endParaRPr lang="de-CH" altLang="fr-FR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altLang="fr-FR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Der Typ der Identifikationsmittel wird von der Einrichtung gewählt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endParaRPr lang="de-CH" altLang="fr-FR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Bei der ersten Verbindung mit der Plattform müssen Sie Ihr CARA-Konto mit Ihrer Identifikationsmittel verknüpfen.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endParaRPr lang="de-CH" altLang="fr-FR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Der Identifikationsmittel kann genutzt werden, um sich für andere Dienste (z.B. E-</a:t>
            </a:r>
            <a:r>
              <a:rPr lang="de-CH" altLang="fr-FR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Government</a:t>
            </a:r>
            <a:r>
              <a:rPr lang="de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) zu identifizieren.</a:t>
            </a:r>
            <a:endParaRPr lang="de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Das</a:t>
            </a:r>
            <a:r>
              <a:rPr lang="fr-CH" dirty="0"/>
              <a:t> </a:t>
            </a:r>
            <a:r>
              <a:rPr lang="fr-CH" dirty="0" err="1"/>
              <a:t>elektronische</a:t>
            </a:r>
            <a:r>
              <a:rPr lang="fr-CH" dirty="0"/>
              <a:t> </a:t>
            </a:r>
            <a:r>
              <a:rPr lang="fr-CH" dirty="0" err="1"/>
              <a:t>Patientendossier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1180213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r>
              <a:rPr lang="de-CH" altLang="fr-FR" sz="3982" b="1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Inhalt</a:t>
            </a:r>
          </a:p>
          <a:p>
            <a:pPr marL="0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endParaRPr lang="de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r>
              <a:rPr lang="de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Welche Dokumente können im DEP enthalten sein?</a:t>
            </a:r>
          </a:p>
          <a:p>
            <a:pPr marL="0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endParaRPr lang="de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Von Fachleuten eingereichte Dokumente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endParaRPr lang="de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Vom Patienten eingereichte Dokumente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endParaRPr lang="de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r>
              <a:rPr lang="de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Eingereichte Dokumente müssen Kopien sein</a:t>
            </a:r>
            <a:endParaRPr lang="fr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endParaRPr lang="fr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lvl="6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endParaRPr lang="fr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87672" lvl="6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endParaRPr lang="fr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Das</a:t>
            </a:r>
            <a:r>
              <a:rPr lang="fr-CH" dirty="0"/>
              <a:t> </a:t>
            </a:r>
            <a:r>
              <a:rPr lang="fr-CH" dirty="0" err="1"/>
              <a:t>elektronische</a:t>
            </a:r>
            <a:r>
              <a:rPr lang="fr-CH" dirty="0"/>
              <a:t> </a:t>
            </a:r>
            <a:r>
              <a:rPr lang="fr-CH" dirty="0" err="1"/>
              <a:t>Patientendossier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21621497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endParaRPr lang="fr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altLang="fr-FR" sz="3982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Liste der von der Einrichtung empfohlenen Dokumente</a:t>
            </a:r>
          </a:p>
          <a:p>
            <a:pPr marL="0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endParaRPr lang="fr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lvl="6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endParaRPr lang="fr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87672" lvl="6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endParaRPr lang="fr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Das</a:t>
            </a:r>
            <a:r>
              <a:rPr lang="fr-CH" dirty="0"/>
              <a:t> </a:t>
            </a:r>
            <a:r>
              <a:rPr lang="fr-CH" dirty="0" err="1"/>
              <a:t>elektronische</a:t>
            </a:r>
            <a:r>
              <a:rPr lang="fr-CH" dirty="0"/>
              <a:t> </a:t>
            </a:r>
            <a:r>
              <a:rPr lang="fr-CH" dirty="0" err="1"/>
              <a:t>Patientendossier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73088872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r>
              <a:rPr lang="de-CH" altLang="fr-FR" sz="3982" b="1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Vertraulichkeitstufen</a:t>
            </a:r>
            <a:endParaRPr lang="de-CH" altLang="fr-FR" sz="3982" b="1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endParaRPr lang="de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87672" lvl="6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r>
              <a:rPr lang="de-CH" altLang="fr-FR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Für jedes Dokument gilt eine Vertraulichkeitsstufe</a:t>
            </a:r>
          </a:p>
          <a:p>
            <a:pPr marL="1016000" lvl="7" indent="-57150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r>
              <a:rPr lang="de-CH" altLang="fr-FR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Normal</a:t>
            </a:r>
          </a:p>
          <a:p>
            <a:pPr marL="1016000" lvl="7" indent="-57150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r>
              <a:rPr lang="de-CH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Eingeschränkt</a:t>
            </a:r>
            <a:endParaRPr lang="de-CH" altLang="fr-FR" sz="3600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016000" lvl="7" indent="-57150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r>
              <a:rPr lang="de-CH" altLang="fr-FR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Geheim</a:t>
            </a:r>
          </a:p>
          <a:p>
            <a:pPr marL="1016000" lvl="7" indent="-57150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endParaRPr lang="de-CH" altLang="fr-FR" sz="3600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87672" lvl="6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r>
              <a:rPr lang="de-CH" altLang="fr-FR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Der </a:t>
            </a:r>
            <a:r>
              <a:rPr lang="de-CH" altLang="fr-FR" sz="3600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Vertraulichkeitstufe</a:t>
            </a:r>
            <a:r>
              <a:rPr lang="de-CH" altLang="fr-FR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bestimmt, wer auf das Dokument zugreifen kann.</a:t>
            </a:r>
            <a:endParaRPr lang="de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Das</a:t>
            </a:r>
            <a:r>
              <a:rPr lang="fr-CH" dirty="0"/>
              <a:t> </a:t>
            </a:r>
            <a:r>
              <a:rPr lang="fr-CH" dirty="0" err="1"/>
              <a:t>elektronische</a:t>
            </a:r>
            <a:r>
              <a:rPr lang="fr-CH" dirty="0"/>
              <a:t> </a:t>
            </a:r>
            <a:r>
              <a:rPr lang="fr-CH" dirty="0" err="1"/>
              <a:t>Patientendossier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88494579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r>
              <a:rPr lang="fr-CH" sz="4700" b="1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Zugriffsrecht</a:t>
            </a:r>
            <a:endParaRPr lang="fr-CH" sz="4700" b="1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endParaRPr lang="fr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87672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Standardmäßig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kann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nur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der Patient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auf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seine PED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zugreifen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marL="487672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endParaRPr lang="fr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87672" lvl="6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Patientengerechter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Zugang</a:t>
            </a:r>
            <a:endParaRPr lang="fr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016000" lvl="7" indent="-57150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Der Patient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kann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einer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Gruppe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oder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einem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Fachperon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ein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Zugriffsrecht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erteilen</a:t>
            </a:r>
            <a:endParaRPr lang="fr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016000" lvl="7" indent="-57150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endParaRPr lang="fr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016000" lvl="7" indent="-57150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Keine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Möglichkeit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einem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Hilfsperson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Zugriffsrechte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zu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geben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 Die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Hilfsperson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hat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die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gleichen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Zugriffsrechte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wie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der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Fachperson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dem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sie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zugeordnet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ist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marL="1016000" lvl="7" indent="-57150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endParaRPr lang="fr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016000" lvl="7" indent="-57150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Das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Zugriffsrecht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kann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zeitlich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begrenzt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oder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jederzeit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widerrufen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3982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werden</a:t>
            </a:r>
            <a:r>
              <a:rPr lang="fr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marL="0" lvl="6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endParaRPr lang="fr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87672" lvl="6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endParaRPr lang="fr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Das</a:t>
            </a:r>
            <a:r>
              <a:rPr lang="fr-CH" dirty="0"/>
              <a:t> </a:t>
            </a:r>
            <a:r>
              <a:rPr lang="fr-CH" dirty="0" err="1"/>
              <a:t>elektronische</a:t>
            </a:r>
            <a:r>
              <a:rPr lang="fr-CH" dirty="0"/>
              <a:t> </a:t>
            </a:r>
            <a:r>
              <a:rPr lang="fr-CH" dirty="0" err="1"/>
              <a:t>Patientendossier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4316944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Das</a:t>
            </a:r>
            <a:r>
              <a:rPr lang="fr-CH" dirty="0"/>
              <a:t> </a:t>
            </a:r>
            <a:r>
              <a:rPr lang="fr-CH" dirty="0" err="1"/>
              <a:t>elektronische</a:t>
            </a:r>
            <a:r>
              <a:rPr lang="fr-CH" dirty="0"/>
              <a:t> </a:t>
            </a:r>
            <a:r>
              <a:rPr lang="fr-CH" dirty="0" err="1"/>
              <a:t>Patientendossier</a:t>
            </a:r>
            <a:endParaRPr lang="fr-CH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CFA0D4B-7DCF-2F4F-B206-5C6BFAC3C442}"/>
              </a:ext>
            </a:extLst>
          </p:cNvPr>
          <p:cNvGraphicFramePr>
            <a:graphicFrameLocks noGrp="1"/>
          </p:cNvGraphicFramePr>
          <p:nvPr/>
        </p:nvGraphicFramePr>
        <p:xfrm>
          <a:off x="2189411" y="2860576"/>
          <a:ext cx="12241360" cy="51845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8564">
                  <a:extLst>
                    <a:ext uri="{9D8B030D-6E8A-4147-A177-3AD203B41FA5}">
                      <a16:colId xmlns:a16="http://schemas.microsoft.com/office/drawing/2014/main" val="1595458563"/>
                    </a:ext>
                  </a:extLst>
                </a:gridCol>
                <a:gridCol w="1718086">
                  <a:extLst>
                    <a:ext uri="{9D8B030D-6E8A-4147-A177-3AD203B41FA5}">
                      <a16:colId xmlns:a16="http://schemas.microsoft.com/office/drawing/2014/main" val="1146998101"/>
                    </a:ext>
                  </a:extLst>
                </a:gridCol>
                <a:gridCol w="4509975">
                  <a:extLst>
                    <a:ext uri="{9D8B030D-6E8A-4147-A177-3AD203B41FA5}">
                      <a16:colId xmlns:a16="http://schemas.microsoft.com/office/drawing/2014/main" val="4173060943"/>
                    </a:ext>
                  </a:extLst>
                </a:gridCol>
                <a:gridCol w="4724735">
                  <a:extLst>
                    <a:ext uri="{9D8B030D-6E8A-4147-A177-3AD203B41FA5}">
                      <a16:colId xmlns:a16="http://schemas.microsoft.com/office/drawing/2014/main" val="2840579987"/>
                    </a:ext>
                  </a:extLst>
                </a:gridCol>
              </a:tblGrid>
              <a:tr h="798930">
                <a:tc rowSpan="2" gridSpan="2"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CH" sz="2000">
                          <a:effectLst/>
                        </a:rPr>
                        <a:t> </a:t>
                      </a:r>
                      <a:endParaRPr lang="fr-CH" sz="20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CH" sz="2000" dirty="0" err="1">
                          <a:effectLst/>
                        </a:rPr>
                        <a:t>Zugriffsrecht</a:t>
                      </a:r>
                      <a:endParaRPr lang="fr-CH" sz="20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035356"/>
                  </a:ext>
                </a:extLst>
              </a:tr>
              <a:tr h="1420321">
                <a:tc gridSpan="2"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CH" sz="2000" dirty="0">
                          <a:effectLst/>
                        </a:rPr>
                        <a:t>«Normales» </a:t>
                      </a:r>
                      <a:r>
                        <a:rPr lang="fr-CH" sz="2000" dirty="0" err="1">
                          <a:effectLst/>
                        </a:rPr>
                        <a:t>Zugriffsrecht</a:t>
                      </a:r>
                      <a:r>
                        <a:rPr lang="fr-CH" sz="2000" dirty="0">
                          <a:effectLst/>
                        </a:rPr>
                        <a:t> des </a:t>
                      </a:r>
                      <a:r>
                        <a:rPr lang="fr-CH" sz="2000" dirty="0" err="1">
                          <a:effectLst/>
                        </a:rPr>
                        <a:t>Fachpersonals</a:t>
                      </a:r>
                      <a:endParaRPr lang="fr-CH" sz="20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CH" sz="2000" dirty="0">
                          <a:effectLst/>
                        </a:rPr>
                        <a:t>«</a:t>
                      </a:r>
                      <a:r>
                        <a:rPr lang="fr-CH" sz="2000" dirty="0" err="1">
                          <a:effectLst/>
                        </a:rPr>
                        <a:t>Erweitertes</a:t>
                      </a:r>
                      <a:r>
                        <a:rPr lang="fr-CH" sz="2000" dirty="0">
                          <a:effectLst/>
                        </a:rPr>
                        <a:t>» </a:t>
                      </a:r>
                      <a:r>
                        <a:rPr lang="fr-CH" sz="2000" dirty="0" err="1">
                          <a:effectLst/>
                        </a:rPr>
                        <a:t>Zugriffsrecht</a:t>
                      </a:r>
                      <a:r>
                        <a:rPr lang="fr-CH" sz="2000" dirty="0">
                          <a:effectLst/>
                        </a:rPr>
                        <a:t> des </a:t>
                      </a:r>
                      <a:r>
                        <a:rPr lang="fr-CH" sz="2000" dirty="0" err="1">
                          <a:effectLst/>
                        </a:rPr>
                        <a:t>Fachpersonals</a:t>
                      </a:r>
                      <a:endParaRPr lang="fr-CH" sz="20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860173"/>
                  </a:ext>
                </a:extLst>
              </a:tr>
              <a:tr h="978892">
                <a:tc rowSpan="3">
                  <a:txBody>
                    <a:bodyPr/>
                    <a:lstStyle/>
                    <a:p>
                      <a:pPr marL="71755" marR="71755" algn="l">
                        <a:spcAft>
                          <a:spcPts val="600"/>
                        </a:spcAft>
                      </a:pPr>
                      <a:r>
                        <a:rPr lang="fr-CH" sz="2000" dirty="0" err="1">
                          <a:effectLst/>
                        </a:rPr>
                        <a:t>Vertraulichkeitstufe</a:t>
                      </a:r>
                      <a:r>
                        <a:rPr lang="fr-CH" sz="2000" dirty="0">
                          <a:effectLst/>
                        </a:rPr>
                        <a:t> des </a:t>
                      </a:r>
                      <a:r>
                        <a:rPr lang="fr-CH" sz="2000" dirty="0" err="1">
                          <a:effectLst/>
                        </a:rPr>
                        <a:t>Dokuments</a:t>
                      </a:r>
                      <a:endParaRPr lang="fr-CH" sz="20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CH" sz="2000" dirty="0">
                          <a:effectLst/>
                        </a:rPr>
                        <a:t>« Normal »</a:t>
                      </a:r>
                      <a:endParaRPr lang="fr-CH" sz="20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CH" sz="2000" dirty="0">
                          <a:effectLst/>
                          <a:sym typeface="Webdings" pitchFamily="2" charset="2"/>
                        </a:rPr>
                        <a:t></a:t>
                      </a:r>
                      <a:r>
                        <a:rPr lang="de-CH" sz="2000" noProof="0" dirty="0">
                          <a:effectLst/>
                          <a:sym typeface="Webdings" pitchFamily="2" charset="2"/>
                        </a:rPr>
                        <a:t>Z</a:t>
                      </a:r>
                      <a:r>
                        <a:rPr lang="de-CH" sz="2000" noProof="0" dirty="0">
                          <a:effectLst/>
                        </a:rPr>
                        <a:t>ugriff</a:t>
                      </a:r>
                      <a:endParaRPr lang="de-CH" sz="2000" noProof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CH" sz="2000" dirty="0">
                          <a:effectLst/>
                          <a:sym typeface="Webdings" pitchFamily="2" charset="2"/>
                        </a:rPr>
                        <a:t></a:t>
                      </a:r>
                      <a:r>
                        <a:rPr lang="de-CH" sz="2000" noProof="0" dirty="0">
                          <a:effectLst/>
                          <a:sym typeface="Webdings" pitchFamily="2" charset="2"/>
                        </a:rPr>
                        <a:t>Z</a:t>
                      </a:r>
                      <a:r>
                        <a:rPr lang="de-CH" sz="2000" noProof="0" dirty="0">
                          <a:effectLst/>
                        </a:rPr>
                        <a:t>ugriff</a:t>
                      </a:r>
                      <a:endParaRPr lang="fr-CH" sz="20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693453"/>
                  </a:ext>
                </a:extLst>
              </a:tr>
              <a:tr h="978892"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CH" sz="2000" dirty="0">
                          <a:effectLst/>
                        </a:rPr>
                        <a:t>« </a:t>
                      </a:r>
                      <a:r>
                        <a:rPr lang="fr-CH" sz="2000" dirty="0" err="1">
                          <a:effectLst/>
                        </a:rPr>
                        <a:t>Eingeschränkt</a:t>
                      </a:r>
                      <a:r>
                        <a:rPr lang="fr-CH" sz="2000" dirty="0">
                          <a:effectLst/>
                        </a:rPr>
                        <a:t> »</a:t>
                      </a:r>
                      <a:endParaRPr lang="fr-CH" sz="20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CH" sz="2000" dirty="0" err="1">
                          <a:effectLst/>
                        </a:rPr>
                        <a:t>Kein</a:t>
                      </a:r>
                      <a:r>
                        <a:rPr lang="fr-CH" sz="2000" dirty="0">
                          <a:effectLst/>
                        </a:rPr>
                        <a:t>  </a:t>
                      </a:r>
                      <a:r>
                        <a:rPr lang="de-CH" sz="2000" noProof="0" dirty="0">
                          <a:effectLst/>
                          <a:sym typeface="Webdings" pitchFamily="2" charset="2"/>
                        </a:rPr>
                        <a:t>Z</a:t>
                      </a:r>
                      <a:r>
                        <a:rPr lang="de-CH" sz="2000" noProof="0" dirty="0">
                          <a:effectLst/>
                        </a:rPr>
                        <a:t>ugriff</a:t>
                      </a:r>
                      <a:endParaRPr lang="fr-CH" sz="20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CH" sz="2000" dirty="0">
                          <a:effectLst/>
                          <a:sym typeface="Webdings" pitchFamily="2" charset="2"/>
                        </a:rPr>
                        <a:t></a:t>
                      </a:r>
                      <a:r>
                        <a:rPr lang="de-CH" sz="2000" noProof="0" dirty="0">
                          <a:effectLst/>
                          <a:sym typeface="Webdings" pitchFamily="2" charset="2"/>
                        </a:rPr>
                        <a:t>Z</a:t>
                      </a:r>
                      <a:r>
                        <a:rPr lang="de-CH" sz="2000" noProof="0" dirty="0">
                          <a:effectLst/>
                        </a:rPr>
                        <a:t>ugriff</a:t>
                      </a:r>
                      <a:endParaRPr lang="fr-CH" sz="20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136099"/>
                  </a:ext>
                </a:extLst>
              </a:tr>
              <a:tr h="1007541"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CH" sz="2000" dirty="0">
                          <a:effectLst/>
                        </a:rPr>
                        <a:t>« </a:t>
                      </a:r>
                      <a:r>
                        <a:rPr lang="fr-CH" sz="2000" dirty="0" err="1">
                          <a:effectLst/>
                        </a:rPr>
                        <a:t>Geheim</a:t>
                      </a:r>
                      <a:r>
                        <a:rPr lang="fr-CH" sz="2000" dirty="0">
                          <a:effectLst/>
                        </a:rPr>
                        <a:t> »</a:t>
                      </a:r>
                      <a:endParaRPr lang="fr-CH" sz="20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CH" sz="2000" dirty="0" err="1">
                          <a:effectLst/>
                        </a:rPr>
                        <a:t>Kein</a:t>
                      </a:r>
                      <a:r>
                        <a:rPr lang="fr-CH" sz="2000" dirty="0">
                          <a:effectLst/>
                        </a:rPr>
                        <a:t>  </a:t>
                      </a:r>
                      <a:r>
                        <a:rPr lang="de-CH" sz="2000" noProof="0" dirty="0">
                          <a:effectLst/>
                          <a:sym typeface="Webdings" pitchFamily="2" charset="2"/>
                        </a:rPr>
                        <a:t>Z</a:t>
                      </a:r>
                      <a:r>
                        <a:rPr lang="de-CH" sz="2000" noProof="0" dirty="0">
                          <a:effectLst/>
                        </a:rPr>
                        <a:t>ugriff</a:t>
                      </a:r>
                      <a:endParaRPr lang="fr-CH" sz="20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CH" sz="2000" dirty="0" err="1">
                          <a:effectLst/>
                        </a:rPr>
                        <a:t>Kein</a:t>
                      </a:r>
                      <a:r>
                        <a:rPr lang="fr-CH" sz="2000" dirty="0">
                          <a:effectLst/>
                        </a:rPr>
                        <a:t>  </a:t>
                      </a:r>
                      <a:r>
                        <a:rPr lang="de-CH" sz="2000" noProof="0" dirty="0">
                          <a:effectLst/>
                          <a:sym typeface="Webdings" pitchFamily="2" charset="2"/>
                        </a:rPr>
                        <a:t>Z</a:t>
                      </a:r>
                      <a:r>
                        <a:rPr lang="de-CH" sz="2000" noProof="0" dirty="0">
                          <a:effectLst/>
                        </a:rPr>
                        <a:t>ugriff</a:t>
                      </a:r>
                      <a:endParaRPr lang="fr-CH" sz="20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942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75280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EB404C9-05A1-9A42-AC41-F3841251D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2" name="Média en ligne 1" descr="Wie wird das Zugriffsrecht erteilt? Das elektronische Patientendossier (EPD) kurz erklärt">
            <a:hlinkClick r:id="" action="ppaction://media"/>
            <a:extLst>
              <a:ext uri="{FF2B5EF4-FFF2-40B4-BE49-F238E27FC236}">
                <a16:creationId xmlns:a16="http://schemas.microsoft.com/office/drawing/2014/main" id="{7C768247-5E2B-4241-91BA-85AD10CF87D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53507" y="2644552"/>
            <a:ext cx="10369152" cy="585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39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lvl="6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r>
              <a:rPr lang="de-CH" altLang="fr-FR" sz="3982" b="1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Notfall-Zugriff</a:t>
            </a:r>
          </a:p>
          <a:p>
            <a:pPr marL="0" lvl="6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endParaRPr lang="de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571500" lvl="6" indent="-57150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Eine Fachperson kann den Zugang zu einer PEF beantragen, ohne vom Patienten ein Zugriffsrecht erhalten zu haben.</a:t>
            </a:r>
          </a:p>
          <a:p>
            <a:pPr marL="0" lvl="6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endParaRPr lang="de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571500" lvl="6" indent="-57150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Diese Option sollte nur in Notfallsituationen verwendet werden, wenn der Patient nicht in der Lage ist, Zugang zu gewähren (z. B. bewusstloser Patient).</a:t>
            </a:r>
          </a:p>
          <a:p>
            <a:pPr marL="571500" lvl="6" indent="-57150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endParaRPr lang="de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571500" lvl="6" indent="-57150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Der Patient wird sofort über den Zugang informiert</a:t>
            </a:r>
          </a:p>
          <a:p>
            <a:pPr marL="571500" lvl="6" indent="-57150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endParaRPr lang="de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571500" lvl="6" indent="-57150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Der Patient kann diese Möglichkeit deaktivieren</a:t>
            </a:r>
          </a:p>
          <a:p>
            <a:pPr marL="0" lvl="6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endParaRPr lang="fr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87672" lvl="6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endParaRPr lang="fr-CH" altLang="fr-FR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Das</a:t>
            </a:r>
            <a:r>
              <a:rPr lang="fr-CH" dirty="0"/>
              <a:t> </a:t>
            </a:r>
            <a:r>
              <a:rPr lang="fr-CH" dirty="0" err="1"/>
              <a:t>elektronische</a:t>
            </a:r>
            <a:r>
              <a:rPr lang="fr-CH" dirty="0"/>
              <a:t> </a:t>
            </a:r>
            <a:r>
              <a:rPr lang="fr-CH" dirty="0" err="1"/>
              <a:t>Patientendossier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9340104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r>
              <a:rPr lang="de-CH" altLang="fr-FR" sz="3600" b="1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Wichtigkeit der Rolle des Patienten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endParaRPr lang="de-CH" altLang="fr-FR" sz="3600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r>
              <a:rPr lang="de-CH" altLang="fr-FR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Der Patient entscheidet: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endParaRPr lang="de-CH" altLang="fr-FR" sz="3600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87672" lvl="6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r>
              <a:rPr lang="de-CH" altLang="fr-FR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Wenn er ein EPD eröffnen will</a:t>
            </a:r>
          </a:p>
          <a:p>
            <a:pPr marL="487672" lvl="6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r>
              <a:rPr lang="de-CH" altLang="fr-FR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Dort hinterlegte Informationen</a:t>
            </a:r>
          </a:p>
          <a:p>
            <a:pPr marL="487672" lvl="6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r>
              <a:rPr lang="de-CH" altLang="fr-FR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Der Grad der Vertraulichkeit der Dokumente</a:t>
            </a:r>
          </a:p>
          <a:p>
            <a:pPr marL="487672" lvl="6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r>
              <a:rPr lang="de-CH" altLang="fr-FR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Wenn er ein Dokument verstecken will</a:t>
            </a:r>
          </a:p>
          <a:p>
            <a:pPr marL="487672" lvl="6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r>
              <a:rPr lang="de-CH" altLang="fr-FR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Wenn er ein Dokument löschen möchte</a:t>
            </a:r>
          </a:p>
          <a:p>
            <a:pPr marL="487672" lvl="6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r>
              <a:rPr lang="de-CH" altLang="fr-FR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Fachleute oder Gruppen, die Zugang zu ihrem EPD haben</a:t>
            </a:r>
          </a:p>
          <a:p>
            <a:pPr marL="487672" lvl="6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r>
              <a:rPr lang="de-CH" altLang="fr-FR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Wenn er einen Profi auf die schwarze Liste setzen will</a:t>
            </a:r>
          </a:p>
          <a:p>
            <a:pPr marL="487672" lvl="6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r>
              <a:rPr lang="de-CH" altLang="fr-FR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Wenn er einen möglichen Notfallzugang erlauben will</a:t>
            </a:r>
          </a:p>
          <a:p>
            <a:pPr marL="487672" lvl="6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r>
              <a:rPr lang="de-CH" altLang="fr-FR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Wenn er seine EPD widerrufen möchte</a:t>
            </a:r>
            <a:endParaRPr lang="de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Das</a:t>
            </a:r>
            <a:r>
              <a:rPr lang="fr-CH" dirty="0"/>
              <a:t> </a:t>
            </a:r>
            <a:r>
              <a:rPr lang="fr-CH" dirty="0" err="1"/>
              <a:t>elektronische</a:t>
            </a:r>
            <a:r>
              <a:rPr lang="fr-CH" dirty="0"/>
              <a:t> </a:t>
            </a:r>
            <a:r>
              <a:rPr lang="fr-CH" dirty="0" err="1"/>
              <a:t>Patientendossier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0589661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EA22C7F-2050-4B4A-9B4B-E092E9FA4F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CH" sz="2000" dirty="0"/>
              <a:t>Organisation, Schulungsziele						5min</a:t>
            </a:r>
          </a:p>
          <a:p>
            <a:pPr marL="4445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 dirty="0"/>
              <a:t>	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CH" sz="2000" dirty="0"/>
              <a:t>Das elektronische Patientendossier					20min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fr-FR" sz="2000" dirty="0"/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fr-FR" sz="2000" dirty="0"/>
              <a:t>CARA											10min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fr-FR" sz="2000" dirty="0"/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fr-FR" sz="2000" dirty="0"/>
              <a:t>Organisation der </a:t>
            </a:r>
            <a:r>
              <a:rPr lang="fr-FR" sz="2000" dirty="0" err="1"/>
              <a:t>Einrichtung</a:t>
            </a:r>
            <a:r>
              <a:rPr lang="fr-FR" sz="2000" dirty="0"/>
              <a:t> </a:t>
            </a:r>
            <a:r>
              <a:rPr lang="fr-FR" sz="2000" dirty="0" err="1"/>
              <a:t>für</a:t>
            </a:r>
            <a:r>
              <a:rPr lang="fr-FR" sz="2000" dirty="0"/>
              <a:t> die </a:t>
            </a:r>
            <a:r>
              <a:rPr lang="fr-FR" sz="2000" dirty="0" err="1"/>
              <a:t>Nutzung</a:t>
            </a:r>
            <a:r>
              <a:rPr lang="fr-FR" sz="2000" dirty="0"/>
              <a:t> der EPD	</a:t>
            </a:r>
            <a:r>
              <a:rPr lang="fr-FR" sz="2000" dirty="0" err="1">
                <a:highlight>
                  <a:srgbClr val="FFFF00"/>
                </a:highlight>
              </a:rPr>
              <a:t>Xmin</a:t>
            </a:r>
            <a:endParaRPr lang="fr-FR" sz="2000" dirty="0">
              <a:highlight>
                <a:srgbClr val="FFFF00"/>
              </a:highlight>
            </a:endParaRPr>
          </a:p>
          <a:p>
            <a:pPr marL="444500" lvl="1" indent="0">
              <a:lnSpc>
                <a:spcPct val="120000"/>
              </a:lnSpc>
              <a:spcBef>
                <a:spcPts val="0"/>
              </a:spcBef>
              <a:buNone/>
            </a:pPr>
            <a:endParaRPr lang="de-CH" sz="2000" dirty="0"/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CH" sz="2000" dirty="0"/>
              <a:t>Verwendung durch einen Gesundheitsfachperson		60min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de-CH" sz="2000" dirty="0"/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CH" sz="2000" dirty="0"/>
              <a:t>Sicherheit und Datenschutz						20min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de-CH" sz="2000" dirty="0"/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CH" sz="2000" dirty="0"/>
              <a:t>Support										5min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de-CH" sz="2000" dirty="0"/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CH" sz="2000" dirty="0"/>
              <a:t>Weitere Informationen 							5min</a:t>
            </a:r>
            <a:endParaRPr lang="de-CH" sz="2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20B57DA-3E79-614E-8EFE-7300B6F8F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Organisation de la formation</a:t>
            </a:r>
          </a:p>
        </p:txBody>
      </p:sp>
    </p:spTree>
    <p:extLst>
      <p:ext uri="{BB962C8B-B14F-4D97-AF65-F5344CB8AC3E}">
        <p14:creationId xmlns:p14="http://schemas.microsoft.com/office/powerpoint/2010/main" val="147014560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7672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r>
              <a:rPr lang="de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Zentraler Zugriffspunkt auf medizinische Dokumente, unabhängig davon, wo sie erstellt werden</a:t>
            </a:r>
            <a:br>
              <a:rPr lang="de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de-CH" altLang="fr-FR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87672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r>
              <a:rPr lang="de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Die EPD ist ein sekundäres System. </a:t>
            </a:r>
          </a:p>
          <a:p>
            <a:pPr marL="0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r>
              <a:rPr lang="de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	Es ersetzt keine primären Systeme.</a:t>
            </a:r>
            <a:br>
              <a:rPr lang="de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de-CH" altLang="fr-FR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87672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r>
              <a:rPr lang="de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Kein zentralisiertes föderales System</a:t>
            </a:r>
          </a:p>
          <a:p>
            <a:pPr marL="487672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endParaRPr lang="de-CH" altLang="fr-FR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87672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r>
              <a:rPr lang="de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Tausch in der ganzen Schweiz möglich</a:t>
            </a:r>
            <a:endParaRPr lang="de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Das</a:t>
            </a:r>
            <a:r>
              <a:rPr lang="fr-CH" dirty="0"/>
              <a:t> </a:t>
            </a:r>
            <a:r>
              <a:rPr lang="fr-CH" dirty="0" err="1"/>
              <a:t>elektronische</a:t>
            </a:r>
            <a:r>
              <a:rPr lang="fr-CH" dirty="0"/>
              <a:t> </a:t>
            </a:r>
            <a:r>
              <a:rPr lang="fr-CH" dirty="0" err="1"/>
              <a:t>Patientendossier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1988890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r>
              <a:rPr lang="de-CH" altLang="fr-FR" sz="3982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Interkommunaler Betrieb</a:t>
            </a:r>
            <a:endParaRPr lang="de-CH" sz="3982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§"/>
            </a:pPr>
            <a:r>
              <a:rPr lang="de-CH" dirty="0"/>
              <a:t>Das EPD ist die Gruppierung der Dokumente eines Patienten, die in allen Gemeinschaften vorhanden sind</a:t>
            </a:r>
          </a:p>
          <a:p>
            <a:pPr fontAlgn="base">
              <a:buFont typeface="Wingdings" pitchFamily="2" charset="2"/>
              <a:buChar char="§"/>
            </a:pPr>
            <a:r>
              <a:rPr lang="de-CH" dirty="0"/>
              <a:t>Patienten können Fachleute aus allen Gemeinschaften aufsuchen und ihnen Zugriffsrechte gewähren.</a:t>
            </a:r>
          </a:p>
          <a:p>
            <a:pPr fontAlgn="base">
              <a:buFont typeface="Wingdings" pitchFamily="2" charset="2"/>
              <a:buChar char="§"/>
            </a:pPr>
            <a:r>
              <a:rPr lang="de-CH" dirty="0"/>
              <a:t>Fachleute in allen Gemeinschaften können nach der EPD eines Patienten suchen und darauf zugreifen, wenn der Patient sie dazu autorisiert.</a:t>
            </a:r>
            <a:endParaRPr lang="fr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Das</a:t>
            </a:r>
            <a:r>
              <a:rPr lang="fr-CH" dirty="0"/>
              <a:t> </a:t>
            </a:r>
            <a:r>
              <a:rPr lang="fr-CH" dirty="0" err="1"/>
              <a:t>elektronische</a:t>
            </a:r>
            <a:r>
              <a:rPr lang="fr-CH" dirty="0"/>
              <a:t> </a:t>
            </a:r>
            <a:r>
              <a:rPr lang="fr-CH" dirty="0" err="1"/>
              <a:t>Patientendossier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4427732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r>
              <a:rPr lang="fr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Der CARA </a:t>
            </a:r>
            <a:r>
              <a:rPr lang="fr-CH" altLang="fr-FR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Verein</a:t>
            </a:r>
            <a:r>
              <a:rPr lang="fr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</a:p>
          <a:p>
            <a:pPr marL="0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endParaRPr lang="fr-CH" altLang="fr-FR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</a:pPr>
            <a:r>
              <a:rPr lang="fr-CH" altLang="fr-FR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Gegründet</a:t>
            </a:r>
            <a:r>
              <a:rPr lang="fr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im</a:t>
            </a:r>
            <a:r>
              <a:rPr lang="fr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März</a:t>
            </a:r>
            <a:r>
              <a:rPr lang="fr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2018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</a:pPr>
            <a:endParaRPr lang="fr-CH" altLang="fr-FR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</a:pPr>
            <a:r>
              <a:rPr lang="fr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5 </a:t>
            </a:r>
            <a:r>
              <a:rPr lang="fr-CH" altLang="fr-FR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Mitgliedskantone</a:t>
            </a:r>
            <a:r>
              <a:rPr lang="fr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: Genf, Wallis, </a:t>
            </a:r>
            <a:r>
              <a:rPr lang="fr-CH" altLang="fr-FR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Waadt</a:t>
            </a:r>
            <a:r>
              <a:rPr lang="fr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Fribourg </a:t>
            </a:r>
          </a:p>
          <a:p>
            <a:pPr marL="0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r>
              <a:rPr lang="fr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	</a:t>
            </a:r>
            <a:r>
              <a:rPr lang="fr-CH" altLang="fr-FR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und</a:t>
            </a:r>
            <a:r>
              <a:rPr lang="fr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Jura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</a:pPr>
            <a:endParaRPr lang="fr-CH" altLang="fr-FR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</a:pPr>
            <a:r>
              <a:rPr lang="fr-CH" altLang="fr-FR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Finanzierung</a:t>
            </a:r>
            <a:r>
              <a:rPr lang="fr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durch</a:t>
            </a:r>
            <a:r>
              <a:rPr lang="fr-CH" altLang="fr-FR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die </a:t>
            </a:r>
            <a:r>
              <a:rPr lang="fr-CH" altLang="fr-FR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Mitgliedskantone</a:t>
            </a:r>
            <a:endParaRPr lang="fr-CH" altLang="fr-FR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</a:pPr>
            <a:endParaRPr lang="fr-CH" altLang="fr-FR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</a:pPr>
            <a:r>
              <a:rPr lang="fr-CH" altLang="fr-FR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Zweisprachig</a:t>
            </a:r>
            <a:endParaRPr lang="fr-CH" altLang="fr-FR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17543F-3BC7-6F4A-A0DC-7EA60F111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78443" y="2264991"/>
            <a:ext cx="8958909" cy="5723988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CARA</a:t>
            </a:r>
          </a:p>
        </p:txBody>
      </p:sp>
    </p:spTree>
    <p:extLst>
      <p:ext uri="{BB962C8B-B14F-4D97-AF65-F5344CB8AC3E}">
        <p14:creationId xmlns:p14="http://schemas.microsoft.com/office/powerpoint/2010/main" val="141760754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 63">
            <a:extLst>
              <a:ext uri="{FF2B5EF4-FFF2-40B4-BE49-F238E27FC236}">
                <a16:creationId xmlns:a16="http://schemas.microsoft.com/office/drawing/2014/main" id="{EA5ECD48-A486-D64C-A197-6A55FF7D62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2" b="13948"/>
          <a:stretch/>
        </p:blipFill>
        <p:spPr>
          <a:xfrm>
            <a:off x="14263636" y="4268606"/>
            <a:ext cx="1638300" cy="129973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77BAA23-0CE2-C54E-824A-66873A0448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4" b="11344"/>
          <a:stretch/>
        </p:blipFill>
        <p:spPr>
          <a:xfrm>
            <a:off x="9914426" y="2423755"/>
            <a:ext cx="2278588" cy="10732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740C7E4-0C9D-9E4E-8CFE-255809AAB2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828" b="19265"/>
          <a:stretch/>
        </p:blipFill>
        <p:spPr>
          <a:xfrm>
            <a:off x="7782621" y="8004749"/>
            <a:ext cx="2540000" cy="1046283"/>
          </a:xfrm>
          <a:prstGeom prst="rect">
            <a:avLst/>
          </a:prstGeom>
        </p:spPr>
      </p:pic>
      <p:pic>
        <p:nvPicPr>
          <p:cNvPr id="82" name="Graphique 81">
            <a:extLst>
              <a:ext uri="{FF2B5EF4-FFF2-40B4-BE49-F238E27FC236}">
                <a16:creationId xmlns:a16="http://schemas.microsoft.com/office/drawing/2014/main" id="{618576A5-C640-774B-9A4D-0D899B37DA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7316" b="29492"/>
          <a:stretch/>
        </p:blipFill>
        <p:spPr>
          <a:xfrm>
            <a:off x="12271952" y="8399884"/>
            <a:ext cx="1991684" cy="960276"/>
          </a:xfrm>
          <a:prstGeom prst="rect">
            <a:avLst/>
          </a:prstGeom>
        </p:spPr>
      </p:pic>
      <p:pic>
        <p:nvPicPr>
          <p:cNvPr id="80" name="Graphique 79">
            <a:extLst>
              <a:ext uri="{FF2B5EF4-FFF2-40B4-BE49-F238E27FC236}">
                <a16:creationId xmlns:a16="http://schemas.microsoft.com/office/drawing/2014/main" id="{455EA574-79C8-4C43-B14B-ABDF58A167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9400" b="18980"/>
          <a:stretch/>
        </p:blipFill>
        <p:spPr>
          <a:xfrm>
            <a:off x="14184524" y="5390714"/>
            <a:ext cx="1471605" cy="1012245"/>
          </a:xfrm>
          <a:prstGeom prst="rect">
            <a:avLst/>
          </a:prstGeom>
        </p:spPr>
      </p:pic>
      <p:pic>
        <p:nvPicPr>
          <p:cNvPr id="72" name="Graphique 71">
            <a:extLst>
              <a:ext uri="{FF2B5EF4-FFF2-40B4-BE49-F238E27FC236}">
                <a16:creationId xmlns:a16="http://schemas.microsoft.com/office/drawing/2014/main" id="{C96DD185-5361-2544-80BE-A972A53A437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4825" b="17401"/>
          <a:stretch/>
        </p:blipFill>
        <p:spPr>
          <a:xfrm>
            <a:off x="14554131" y="6591777"/>
            <a:ext cx="1426150" cy="107894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Die </a:t>
            </a:r>
            <a:r>
              <a:rPr lang="fr-CH" dirty="0" err="1"/>
              <a:t>aktuellen</a:t>
            </a:r>
            <a:r>
              <a:rPr lang="fr-CH" dirty="0"/>
              <a:t> </a:t>
            </a:r>
            <a:r>
              <a:rPr lang="fr-CH" dirty="0" err="1"/>
              <a:t>Teilnehmer</a:t>
            </a:r>
            <a:r>
              <a:rPr lang="fr-CH" dirty="0"/>
              <a:t>...</a:t>
            </a:r>
          </a:p>
        </p:txBody>
      </p:sp>
      <p:pic>
        <p:nvPicPr>
          <p:cNvPr id="9" name="logo_chuv_simple_pantone.pdf" descr="logo_chuv_simple_pantone.pdf">
            <a:extLst>
              <a:ext uri="{FF2B5EF4-FFF2-40B4-BE49-F238E27FC236}">
                <a16:creationId xmlns:a16="http://schemas.microsoft.com/office/drawing/2014/main" id="{5E357AC7-B2A1-FC45-B054-D92FA85AAC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11715" y="3365437"/>
            <a:ext cx="2433606" cy="1283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HJU.png" descr="HJU.png">
            <a:extLst>
              <a:ext uri="{FF2B5EF4-FFF2-40B4-BE49-F238E27FC236}">
                <a16:creationId xmlns:a16="http://schemas.microsoft.com/office/drawing/2014/main" id="{9A6BBAED-06C9-1D49-8AB7-215BD67F0B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30371" y="6110707"/>
            <a:ext cx="3909084" cy="1641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HVS.png" descr="HVS.png">
            <a:extLst>
              <a:ext uri="{FF2B5EF4-FFF2-40B4-BE49-F238E27FC236}">
                <a16:creationId xmlns:a16="http://schemas.microsoft.com/office/drawing/2014/main" id="{B7909E50-6E6E-B449-B70D-6E14B022392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15671" b="15671"/>
          <a:stretch>
            <a:fillRect/>
          </a:stretch>
        </p:blipFill>
        <p:spPr>
          <a:xfrm>
            <a:off x="6788276" y="3336504"/>
            <a:ext cx="4332290" cy="1341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6AABD15B-8644-6440-9EA0-E70A597EB24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3768" y="5662562"/>
            <a:ext cx="1656537" cy="1038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u.png" descr="iu.png">
            <a:extLst>
              <a:ext uri="{FF2B5EF4-FFF2-40B4-BE49-F238E27FC236}">
                <a16:creationId xmlns:a16="http://schemas.microsoft.com/office/drawing/2014/main" id="{1DCC5FBE-88DE-6A4F-9628-47B4D9F556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92763" y="5895652"/>
            <a:ext cx="2318747" cy="2156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B44BE8C8-B00B-3B40-A6E7-E8FBDFDB747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631" t="21138" r="8360" b="23130"/>
          <a:stretch/>
        </p:blipFill>
        <p:spPr>
          <a:xfrm>
            <a:off x="2519999" y="3303698"/>
            <a:ext cx="3639509" cy="1358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 5" descr="Une image contenant poisson, requin&#10;&#10;Description générée automatiquement">
            <a:extLst>
              <a:ext uri="{FF2B5EF4-FFF2-40B4-BE49-F238E27FC236}">
                <a16:creationId xmlns:a16="http://schemas.microsoft.com/office/drawing/2014/main" id="{DC723993-BFF2-5B44-9A5A-A6B7D81ABCF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743" y="6099370"/>
            <a:ext cx="1538188" cy="1199060"/>
          </a:xfrm>
          <a:prstGeom prst="rect">
            <a:avLst/>
          </a:prstGeom>
        </p:spPr>
      </p:pic>
      <p:pic>
        <p:nvPicPr>
          <p:cNvPr id="8" name="Image 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BD523F55-4BB1-CD49-BF44-C8FA8ED9A61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071" y="2368978"/>
            <a:ext cx="2984500" cy="673100"/>
          </a:xfrm>
          <a:prstGeom prst="rect">
            <a:avLst/>
          </a:prstGeom>
        </p:spPr>
      </p:pic>
      <p:pic>
        <p:nvPicPr>
          <p:cNvPr id="15" name="Image 14" descr="Une image contenant oiseau, fleur, arbre&#10;&#10;Description générée automatiquement">
            <a:extLst>
              <a:ext uri="{FF2B5EF4-FFF2-40B4-BE49-F238E27FC236}">
                <a16:creationId xmlns:a16="http://schemas.microsoft.com/office/drawing/2014/main" id="{2201B1F1-1021-DF40-AA28-F203CD7FC27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5" b="33881"/>
          <a:stretch/>
        </p:blipFill>
        <p:spPr>
          <a:xfrm>
            <a:off x="12193014" y="7492163"/>
            <a:ext cx="2396366" cy="96931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61593F0-E634-154C-A0B5-6DF2DB2CC27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0" y="5052121"/>
            <a:ext cx="2247900" cy="901700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FFB233DE-5607-0D49-94D4-A27077F385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329739" y="8880212"/>
            <a:ext cx="3201227" cy="75146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4F3678D-B701-B343-8BEA-AEB89AA8B46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231" y="8838744"/>
            <a:ext cx="2590800" cy="774700"/>
          </a:xfrm>
          <a:prstGeom prst="rect">
            <a:avLst/>
          </a:prstGeom>
        </p:spPr>
      </p:pic>
      <p:pic>
        <p:nvPicPr>
          <p:cNvPr id="28" name="Image 2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7FEB00AC-00C1-D249-A0C0-79AA39F45F9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2468389"/>
            <a:ext cx="1526242" cy="801141"/>
          </a:xfrm>
          <a:prstGeom prst="rect">
            <a:avLst/>
          </a:prstGeom>
        </p:spPr>
      </p:pic>
      <p:pic>
        <p:nvPicPr>
          <p:cNvPr id="32" name="Graphique 31">
            <a:extLst>
              <a:ext uri="{FF2B5EF4-FFF2-40B4-BE49-F238E27FC236}">
                <a16:creationId xmlns:a16="http://schemas.microsoft.com/office/drawing/2014/main" id="{31160C48-1DFA-DD41-A13B-F91E6337C15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782621" y="2356740"/>
            <a:ext cx="1943100" cy="558800"/>
          </a:xfrm>
          <a:prstGeom prst="rect">
            <a:avLst/>
          </a:prstGeom>
        </p:spPr>
      </p:pic>
      <p:pic>
        <p:nvPicPr>
          <p:cNvPr id="34" name="Image 33" descr="Une image contenant dessin, assis, orange, signe&#10;&#10;Description générée automatiquement">
            <a:extLst>
              <a:ext uri="{FF2B5EF4-FFF2-40B4-BE49-F238E27FC236}">
                <a16:creationId xmlns:a16="http://schemas.microsoft.com/office/drawing/2014/main" id="{DFE8C3E8-B6FE-7445-AFDB-DDA200165A1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10" y="6484301"/>
            <a:ext cx="2286000" cy="6604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52D55898-AA60-964D-BBCD-4AF3B9EADC7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129" y="5662562"/>
            <a:ext cx="1359476" cy="1078949"/>
          </a:xfrm>
          <a:prstGeom prst="rect">
            <a:avLst/>
          </a:prstGeom>
        </p:spPr>
      </p:pic>
      <p:pic>
        <p:nvPicPr>
          <p:cNvPr id="38" name="Graphique 37">
            <a:extLst>
              <a:ext uri="{FF2B5EF4-FFF2-40B4-BE49-F238E27FC236}">
                <a16:creationId xmlns:a16="http://schemas.microsoft.com/office/drawing/2014/main" id="{186ECB26-9EBD-7248-898D-5F3920DBE3E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030875" y="4754743"/>
            <a:ext cx="2678680" cy="701225"/>
          </a:xfrm>
          <a:prstGeom prst="rect">
            <a:avLst/>
          </a:prstGeom>
        </p:spPr>
      </p:pic>
      <p:pic>
        <p:nvPicPr>
          <p:cNvPr id="40" name="Graphique 39">
            <a:extLst>
              <a:ext uri="{FF2B5EF4-FFF2-40B4-BE49-F238E27FC236}">
                <a16:creationId xmlns:a16="http://schemas.microsoft.com/office/drawing/2014/main" id="{C65432E9-1ABB-A442-9902-EE15B7BAD36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5020806" y="3282828"/>
            <a:ext cx="1947672" cy="901700"/>
          </a:xfrm>
          <a:prstGeom prst="rect">
            <a:avLst/>
          </a:prstGeom>
        </p:spPr>
      </p:pic>
      <p:pic>
        <p:nvPicPr>
          <p:cNvPr id="42" name="Graphique 41">
            <a:extLst>
              <a:ext uri="{FF2B5EF4-FFF2-40B4-BE49-F238E27FC236}">
                <a16:creationId xmlns:a16="http://schemas.microsoft.com/office/drawing/2014/main" id="{CD6986A7-7226-B34D-B7BA-58930A222D1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211914" y="8618407"/>
            <a:ext cx="1943100" cy="830385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A27243C1-9DE8-7640-A059-EB995B2213A4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0" b="18822"/>
          <a:stretch/>
        </p:blipFill>
        <p:spPr>
          <a:xfrm>
            <a:off x="9329739" y="5792823"/>
            <a:ext cx="1351414" cy="925418"/>
          </a:xfrm>
          <a:prstGeom prst="rect">
            <a:avLst/>
          </a:prstGeom>
        </p:spPr>
      </p:pic>
      <p:pic>
        <p:nvPicPr>
          <p:cNvPr id="46" name="Image 4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3714383A-EE03-BF44-81ED-2FE81784DFF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32" y="2343367"/>
            <a:ext cx="1080237" cy="1080237"/>
          </a:xfrm>
          <a:prstGeom prst="rect">
            <a:avLst/>
          </a:prstGeom>
        </p:spPr>
      </p:pic>
      <p:pic>
        <p:nvPicPr>
          <p:cNvPr id="48" name="Image 47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58CA825A-C4AB-F148-80F8-A1277F37FB3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759" y="7060322"/>
            <a:ext cx="1772471" cy="497980"/>
          </a:xfrm>
          <a:prstGeom prst="rect">
            <a:avLst/>
          </a:prstGeom>
        </p:spPr>
      </p:pic>
      <p:pic>
        <p:nvPicPr>
          <p:cNvPr id="50" name="Image 49" descr="Une image contenant horloge, lumière, assis, sombre&#10;&#10;Description générée automatiquement">
            <a:extLst>
              <a:ext uri="{FF2B5EF4-FFF2-40B4-BE49-F238E27FC236}">
                <a16:creationId xmlns:a16="http://schemas.microsoft.com/office/drawing/2014/main" id="{739919C0-3365-F642-8258-AD08C42A1C9F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61" y="3826762"/>
            <a:ext cx="1178251" cy="883688"/>
          </a:xfrm>
          <a:prstGeom prst="rect">
            <a:avLst/>
          </a:prstGeom>
        </p:spPr>
      </p:pic>
      <p:pic>
        <p:nvPicPr>
          <p:cNvPr id="52" name="Image 51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id="{0343E2E6-8F69-4F4C-B62F-CB2D0727398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736" y="7315005"/>
            <a:ext cx="1839186" cy="1097381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C47E889A-D433-A843-A273-4451A55F724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9" y="8754155"/>
            <a:ext cx="2176561" cy="915232"/>
          </a:xfrm>
          <a:prstGeom prst="rect">
            <a:avLst/>
          </a:prstGeom>
        </p:spPr>
      </p:pic>
      <p:pic>
        <p:nvPicPr>
          <p:cNvPr id="56" name="Image 5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9523F90F-79A5-E145-BE2E-892C4D10A63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262" y="7349038"/>
            <a:ext cx="1097380" cy="845897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8BD5ABB1-F6F1-5846-83E2-B138CF3A91B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34" y="2391030"/>
            <a:ext cx="1762393" cy="912668"/>
          </a:xfrm>
          <a:prstGeom prst="rect">
            <a:avLst/>
          </a:prstGeom>
        </p:spPr>
      </p:pic>
      <p:pic>
        <p:nvPicPr>
          <p:cNvPr id="60" name="Graphique 59">
            <a:extLst>
              <a:ext uri="{FF2B5EF4-FFF2-40B4-BE49-F238E27FC236}">
                <a16:creationId xmlns:a16="http://schemas.microsoft.com/office/drawing/2014/main" id="{FE4EF214-C07E-EF4F-AA4B-65F78DBE562B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 t="24638" b="26661"/>
          <a:stretch/>
        </p:blipFill>
        <p:spPr>
          <a:xfrm>
            <a:off x="8955342" y="4887093"/>
            <a:ext cx="1638300" cy="890631"/>
          </a:xfrm>
          <a:prstGeom prst="rect">
            <a:avLst/>
          </a:prstGeom>
        </p:spPr>
      </p:pic>
      <p:pic>
        <p:nvPicPr>
          <p:cNvPr id="62" name="Graphique 61">
            <a:extLst>
              <a:ext uri="{FF2B5EF4-FFF2-40B4-BE49-F238E27FC236}">
                <a16:creationId xmlns:a16="http://schemas.microsoft.com/office/drawing/2014/main" id="{7EEE4DB7-B587-9247-B219-757F46DADB03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 t="20753" b="24426"/>
          <a:stretch/>
        </p:blipFill>
        <p:spPr>
          <a:xfrm>
            <a:off x="3980524" y="7395574"/>
            <a:ext cx="1809818" cy="1107551"/>
          </a:xfrm>
          <a:prstGeom prst="rect">
            <a:avLst/>
          </a:prstGeom>
        </p:spPr>
      </p:pic>
      <p:pic>
        <p:nvPicPr>
          <p:cNvPr id="68" name="Graphique 67">
            <a:extLst>
              <a:ext uri="{FF2B5EF4-FFF2-40B4-BE49-F238E27FC236}">
                <a16:creationId xmlns:a16="http://schemas.microsoft.com/office/drawing/2014/main" id="{A66B3E0E-FAFC-F04D-B610-C185E7918E73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 t="14143" b="13911"/>
          <a:stretch/>
        </p:blipFill>
        <p:spPr>
          <a:xfrm>
            <a:off x="16119928" y="4498729"/>
            <a:ext cx="1122740" cy="901700"/>
          </a:xfrm>
          <a:prstGeom prst="rect">
            <a:avLst/>
          </a:prstGeom>
        </p:spPr>
      </p:pic>
      <p:pic>
        <p:nvPicPr>
          <p:cNvPr id="70" name="Image 69" descr="Une image contenant table&#10;&#10;Description générée automatiquement">
            <a:extLst>
              <a:ext uri="{FF2B5EF4-FFF2-40B4-BE49-F238E27FC236}">
                <a16:creationId xmlns:a16="http://schemas.microsoft.com/office/drawing/2014/main" id="{9D54B9FB-C3BB-6745-AEE1-A23E38C41A2E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14662" r="10997" b="17984"/>
          <a:stretch/>
        </p:blipFill>
        <p:spPr>
          <a:xfrm>
            <a:off x="5796183" y="7433656"/>
            <a:ext cx="1495221" cy="1426740"/>
          </a:xfrm>
          <a:prstGeom prst="rect">
            <a:avLst/>
          </a:prstGeom>
        </p:spPr>
      </p:pic>
      <p:pic>
        <p:nvPicPr>
          <p:cNvPr id="74" name="Graphique 73">
            <a:extLst>
              <a:ext uri="{FF2B5EF4-FFF2-40B4-BE49-F238E27FC236}">
                <a16:creationId xmlns:a16="http://schemas.microsoft.com/office/drawing/2014/main" id="{2391BF43-D415-4E45-8390-88CB8EE8CBD3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rcRect l="-935" t="17904" r="-1" b="23241"/>
          <a:stretch/>
        </p:blipFill>
        <p:spPr>
          <a:xfrm>
            <a:off x="4762880" y="5700524"/>
            <a:ext cx="1283895" cy="835669"/>
          </a:xfrm>
          <a:prstGeom prst="rect">
            <a:avLst/>
          </a:prstGeom>
        </p:spPr>
      </p:pic>
      <p:pic>
        <p:nvPicPr>
          <p:cNvPr id="76" name="Graphique 75">
            <a:extLst>
              <a:ext uri="{FF2B5EF4-FFF2-40B4-BE49-F238E27FC236}">
                <a16:creationId xmlns:a16="http://schemas.microsoft.com/office/drawing/2014/main" id="{2EC2A761-2660-5F40-8E53-74DD131B8B20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rcRect l="4540" t="10879" r="5433" b="9541"/>
          <a:stretch/>
        </p:blipFill>
        <p:spPr>
          <a:xfrm>
            <a:off x="15980281" y="2165684"/>
            <a:ext cx="1363948" cy="1001007"/>
          </a:xfrm>
          <a:prstGeom prst="rect">
            <a:avLst/>
          </a:prstGeom>
        </p:spPr>
      </p:pic>
      <p:pic>
        <p:nvPicPr>
          <p:cNvPr id="78" name="Graphique 77">
            <a:extLst>
              <a:ext uri="{FF2B5EF4-FFF2-40B4-BE49-F238E27FC236}">
                <a16:creationId xmlns:a16="http://schemas.microsoft.com/office/drawing/2014/main" id="{A7C8528F-EF1B-A143-A055-F05A36A7C076}"/>
              </a:ext>
            </a:extLst>
          </p:cNvPr>
          <p:cNvPicPr>
            <a:picLocks noChangeAspect="1"/>
          </p:cNvPicPr>
          <p:nvPr/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rcRect t="18368" b="21837"/>
          <a:stretch/>
        </p:blipFill>
        <p:spPr>
          <a:xfrm>
            <a:off x="10301600" y="4299787"/>
            <a:ext cx="1391655" cy="92889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F3F2DED-979B-D647-964C-01397E889E2A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15" y="7884905"/>
            <a:ext cx="3302000" cy="609600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2B0356F7-6E4E-B045-8B85-865975201A5C}"/>
              </a:ext>
            </a:extLst>
          </p:cNvPr>
          <p:cNvPicPr>
            <a:picLocks noChangeAspect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5" t="22851" r="14666" b="22431"/>
          <a:stretch/>
        </p:blipFill>
        <p:spPr>
          <a:xfrm>
            <a:off x="5914826" y="4421066"/>
            <a:ext cx="946016" cy="762001"/>
          </a:xfrm>
          <a:prstGeom prst="rect">
            <a:avLst/>
          </a:prstGeom>
        </p:spPr>
      </p:pic>
      <p:pic>
        <p:nvPicPr>
          <p:cNvPr id="4" name="Image 3" descr="Une image contenant objet, table&#10;&#10;Description générée automatiquement">
            <a:extLst>
              <a:ext uri="{FF2B5EF4-FFF2-40B4-BE49-F238E27FC236}">
                <a16:creationId xmlns:a16="http://schemas.microsoft.com/office/drawing/2014/main" id="{7AE84A40-B631-E342-AED7-136F03378FEC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765" y="5400429"/>
            <a:ext cx="2554479" cy="3636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BCF3E5-0826-4740-98B0-505E9925BACC}"/>
              </a:ext>
            </a:extLst>
          </p:cNvPr>
          <p:cNvPicPr>
            <a:picLocks noChangeAspect="1"/>
          </p:cNvPicPr>
          <p:nvPr/>
        </p:nvPicPr>
        <p:blipFill rotWithShape="1">
          <a:blip r:embed="rId60"/>
          <a:srcRect t="29319" b="23894"/>
          <a:stretch/>
        </p:blipFill>
        <p:spPr>
          <a:xfrm>
            <a:off x="4221739" y="2386493"/>
            <a:ext cx="2040026" cy="95447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609FDB3-B276-3949-9859-2AB1E3C310AE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079" y="5128075"/>
            <a:ext cx="31242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0724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Zukünftige</a:t>
            </a:r>
            <a:r>
              <a:rPr lang="fr-CH" dirty="0"/>
              <a:t> </a:t>
            </a:r>
            <a:r>
              <a:rPr lang="fr-CH" dirty="0" err="1"/>
              <a:t>Teilnehmer</a:t>
            </a:r>
            <a:r>
              <a:rPr lang="fr-CH" dirty="0"/>
              <a:t>?</a:t>
            </a:r>
          </a:p>
        </p:txBody>
      </p:sp>
      <p:pic>
        <p:nvPicPr>
          <p:cNvPr id="10" name="Carte_CARA.png" descr="Carte_CARA.png">
            <a:extLst>
              <a:ext uri="{FF2B5EF4-FFF2-40B4-BE49-F238E27FC236}">
                <a16:creationId xmlns:a16="http://schemas.microsoft.com/office/drawing/2014/main" id="{4E6D8EE6-8D03-D549-814E-60B2FD360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900" y="2628900"/>
            <a:ext cx="10325100" cy="6632897"/>
          </a:xfrm>
          <a:prstGeom prst="rect">
            <a:avLst/>
          </a:prstGeom>
          <a:ln w="12700">
            <a:miter lim="400000"/>
          </a:ln>
          <a:effectLst>
            <a:outerShdw blurRad="63500" dist="90011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2" name="Numéro de diapositive">
            <a:extLst>
              <a:ext uri="{FF2B5EF4-FFF2-40B4-BE49-F238E27FC236}">
                <a16:creationId xmlns:a16="http://schemas.microsoft.com/office/drawing/2014/main" id="{0561DCC2-C1EC-2743-9523-34EC0F17760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96713" y="8992437"/>
            <a:ext cx="227280" cy="3370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984861A1-2E1A-624A-8333-42398E308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71" y="7684989"/>
            <a:ext cx="507579" cy="639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082F7EB9-161E-324A-9589-FF7567F23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474" y="7872686"/>
            <a:ext cx="507579" cy="639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B030B17D-E01C-F641-90E3-2D7E09C836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867" y="5968891"/>
            <a:ext cx="507579" cy="639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54220B0C-5D43-F34A-ABC6-5BB5B1B330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8210" y="3544053"/>
            <a:ext cx="507579" cy="613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VD-trans.png" descr="VD-trans.png">
            <a:extLst>
              <a:ext uri="{FF2B5EF4-FFF2-40B4-BE49-F238E27FC236}">
                <a16:creationId xmlns:a16="http://schemas.microsoft.com/office/drawing/2014/main" id="{46708FFC-6507-9744-8A71-6DE19DB8F4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7184" y="6196916"/>
            <a:ext cx="507579" cy="63980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3" name="Tableau">
            <a:extLst>
              <a:ext uri="{FF2B5EF4-FFF2-40B4-BE49-F238E27FC236}">
                <a16:creationId xmlns:a16="http://schemas.microsoft.com/office/drawing/2014/main" id="{5096B1CA-DA69-D14D-8231-A58532158A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0651215"/>
              </p:ext>
            </p:extLst>
          </p:nvPr>
        </p:nvGraphicFramePr>
        <p:xfrm>
          <a:off x="6103820" y="2503444"/>
          <a:ext cx="6170801" cy="5974944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5082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7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7912">
                <a:tc>
                  <a:txBody>
                    <a:bodyPr/>
                    <a:lstStyle/>
                    <a:p>
                      <a:pPr algn="l" defTabSz="914400">
                        <a:defRPr b="1"/>
                      </a:pPr>
                      <a:r>
                        <a:rPr lang="de-CH" sz="1600" b="1" noProof="0"/>
                        <a:t>Spital, Klinik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732E"/>
                      </a:solidFill>
                      <a:miter lim="400000"/>
                    </a:lnL>
                    <a:lnT w="38100">
                      <a:solidFill>
                        <a:srgbClr val="DA732E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1600" b="1"/>
                        <a:t>51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DA732E"/>
                      </a:solidFill>
                      <a:miter lim="400000"/>
                    </a:lnR>
                    <a:lnT w="38100">
                      <a:solidFill>
                        <a:srgbClr val="DA732E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912">
                <a:tc>
                  <a:txBody>
                    <a:bodyPr/>
                    <a:lstStyle/>
                    <a:p>
                      <a:pPr algn="l" defTabSz="914400">
                        <a:defRPr b="1"/>
                      </a:pPr>
                      <a:r>
                        <a:rPr lang="de-CH" sz="1600" noProof="0"/>
                        <a:t>Pflegheim</a:t>
                      </a:r>
                      <a:endParaRPr lang="de-CH" sz="1600" b="0" noProof="0"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732E"/>
                      </a:solidFill>
                      <a:miter lim="400000"/>
                    </a:lnL>
                    <a:solidFill>
                      <a:srgbClr val="E3CFC2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1600" b="1"/>
                        <a:t>283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DA732E"/>
                      </a:solidFill>
                      <a:miter lim="400000"/>
                    </a:lnR>
                    <a:solidFill>
                      <a:srgbClr val="E3CF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912">
                <a:tc>
                  <a:txBody>
                    <a:bodyPr/>
                    <a:lstStyle/>
                    <a:p>
                      <a:pPr algn="l" defTabSz="914400">
                        <a:defRPr b="1"/>
                      </a:pPr>
                      <a:r>
                        <a:rPr lang="de-CH" sz="1600" noProof="0"/>
                        <a:t>Spezialisierte Institutionen</a:t>
                      </a:r>
                      <a:endParaRPr lang="de-CH" sz="1600" b="0" noProof="0"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732E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1600" b="1"/>
                        <a:t>52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DA732E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912">
                <a:tc>
                  <a:txBody>
                    <a:bodyPr/>
                    <a:lstStyle/>
                    <a:p>
                      <a:pPr algn="l" defTabSz="914400">
                        <a:defRPr b="1"/>
                      </a:pPr>
                      <a:r>
                        <a:rPr lang="de-CH" sz="1600" noProof="0"/>
                        <a:t>Spitex</a:t>
                      </a:r>
                      <a:endParaRPr lang="de-CH" sz="1600" b="0" noProof="0"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732E"/>
                      </a:solidFill>
                      <a:miter lim="400000"/>
                    </a:lnL>
                    <a:solidFill>
                      <a:srgbClr val="E3CFC2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1600" b="1"/>
                        <a:t>89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DA732E"/>
                      </a:solidFill>
                      <a:miter lim="400000"/>
                    </a:lnR>
                    <a:solidFill>
                      <a:srgbClr val="E3CF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912">
                <a:tc>
                  <a:txBody>
                    <a:bodyPr/>
                    <a:lstStyle/>
                    <a:p>
                      <a:pPr algn="l" defTabSz="914400">
                        <a:defRPr b="1"/>
                      </a:pPr>
                      <a:r>
                        <a:rPr lang="de-CH" sz="1600" noProof="0" dirty="0"/>
                        <a:t>Freiberufliche Krankenpfleger</a:t>
                      </a:r>
                      <a:endParaRPr lang="de-CH" sz="1600" b="0" noProof="0" dirty="0"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732E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1600" b="1"/>
                        <a:t>266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DA732E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912">
                <a:tc>
                  <a:txBody>
                    <a:bodyPr/>
                    <a:lstStyle/>
                    <a:p>
                      <a:pPr algn="l" defTabSz="914400">
                        <a:defRPr b="1"/>
                      </a:pPr>
                      <a:r>
                        <a:rPr lang="de-CH" sz="1600" noProof="0"/>
                        <a:t>Artzte</a:t>
                      </a:r>
                      <a:endParaRPr lang="de-CH" sz="1600" b="0" noProof="0"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732E"/>
                      </a:solidFill>
                      <a:miter lim="400000"/>
                    </a:lnL>
                    <a:solidFill>
                      <a:srgbClr val="E3CFC2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1600" b="1"/>
                        <a:t>4988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DA732E"/>
                      </a:solidFill>
                      <a:miter lim="400000"/>
                    </a:lnR>
                    <a:solidFill>
                      <a:srgbClr val="E3CF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912">
                <a:tc>
                  <a:txBody>
                    <a:bodyPr/>
                    <a:lstStyle/>
                    <a:p>
                      <a:pPr algn="l" defTabSz="914400">
                        <a:defRPr b="1"/>
                      </a:pPr>
                      <a:r>
                        <a:rPr lang="de-CH" sz="1600" noProof="0"/>
                        <a:t>Zahnrtzte</a:t>
                      </a:r>
                      <a:endParaRPr lang="de-CH" sz="1600" b="0" noProof="0"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732E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1600" b="1"/>
                        <a:t>912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DA732E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7912">
                <a:tc>
                  <a:txBody>
                    <a:bodyPr/>
                    <a:lstStyle/>
                    <a:p>
                      <a:pPr algn="l" defTabSz="914400">
                        <a:defRPr b="1"/>
                      </a:pPr>
                      <a:r>
                        <a:rPr lang="de-CH" sz="1600" noProof="0"/>
                        <a:t>Apotheke</a:t>
                      </a:r>
                      <a:endParaRPr lang="de-CH" sz="1600" b="0" noProof="0"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732E"/>
                      </a:solidFill>
                      <a:miter lim="400000"/>
                    </a:lnL>
                    <a:solidFill>
                      <a:srgbClr val="E3CFC2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1600" b="1"/>
                        <a:t>634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DA732E"/>
                      </a:solidFill>
                      <a:miter lim="400000"/>
                    </a:lnR>
                    <a:solidFill>
                      <a:srgbClr val="E3CF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791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lang="de-CH" sz="1600" b="1" noProof="0"/>
                        <a:t>Labor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732E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1600" b="1"/>
                        <a:t>54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DA732E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791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lang="de-CH" sz="1800" b="1" i="0" u="none" strike="noStrike" cap="none" spc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 Light"/>
                        </a:rPr>
                        <a:t>Imaging-Zentren</a:t>
                      </a:r>
                      <a:endParaRPr lang="de-CH" sz="1600" b="1" noProof="0" dirty="0"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732E"/>
                      </a:solidFill>
                      <a:miter lim="400000"/>
                    </a:lnL>
                    <a:solidFill>
                      <a:srgbClr val="E3CFC2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1600" b="1"/>
                        <a:t>31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DA732E"/>
                      </a:solidFill>
                      <a:miter lim="400000"/>
                    </a:lnR>
                    <a:solidFill>
                      <a:srgbClr val="E3CF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791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lang="de-CH" sz="1600" b="1" noProof="0"/>
                        <a:t>Physio, ergo, ostéo, diet…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732E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b="1"/>
                      </a:pPr>
                      <a:endParaRPr sz="1600"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DA732E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7912">
                <a:tc>
                  <a:txBody>
                    <a:bodyPr/>
                    <a:lstStyle/>
                    <a:p>
                      <a:pPr algn="l" defTabSz="914400">
                        <a:defRPr b="1"/>
                      </a:pPr>
                      <a:r>
                        <a:rPr lang="de-CH" sz="1600" noProof="0" dirty="0"/>
                        <a:t>Wohnbevölkerung</a:t>
                      </a:r>
                      <a:endParaRPr lang="de-CH" sz="1600" b="0" noProof="0" dirty="0"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732E"/>
                      </a:solidFill>
                      <a:miter lim="400000"/>
                    </a:lnL>
                    <a:lnB w="38100">
                      <a:solidFill>
                        <a:srgbClr val="DA732E"/>
                      </a:solidFill>
                      <a:miter lim="400000"/>
                    </a:lnB>
                    <a:solidFill>
                      <a:srgbClr val="E3CFC2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1600" b="1" dirty="0"/>
                        <a:t>2 M</a:t>
                      </a:r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DA732E"/>
                      </a:solidFill>
                      <a:miter lim="400000"/>
                    </a:lnR>
                    <a:lnB w="38100">
                      <a:solidFill>
                        <a:srgbClr val="DA732E"/>
                      </a:solidFill>
                      <a:miter lim="400000"/>
                    </a:lnB>
                    <a:solidFill>
                      <a:srgbClr val="E3CF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266046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Ergänzende</a:t>
            </a:r>
            <a:r>
              <a:rPr lang="fr-CH" dirty="0"/>
              <a:t> </a:t>
            </a:r>
            <a:r>
              <a:rPr lang="fr-CH" dirty="0" err="1"/>
              <a:t>Dienstleistungen</a:t>
            </a:r>
            <a:endParaRPr lang="fr-CH" dirty="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98E7EF8B-9351-A640-85DB-4909A3F82498}"/>
              </a:ext>
            </a:extLst>
          </p:cNvPr>
          <p:cNvSpPr/>
          <p:nvPr/>
        </p:nvSpPr>
        <p:spPr>
          <a:xfrm>
            <a:off x="3197523" y="4516760"/>
            <a:ext cx="8701817" cy="1434490"/>
          </a:xfrm>
          <a:prstGeom prst="rect">
            <a:avLst/>
          </a:prstGeom>
          <a:solidFill>
            <a:srgbClr val="3B85C6"/>
          </a:solidFill>
          <a:ln w="12700">
            <a:miter lim="400000"/>
          </a:ln>
        </p:spPr>
        <p:txBody>
          <a:bodyPr lIns="72249" tIns="72249" rIns="72249" bIns="7224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129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AF46AE39-AFC1-E84E-B9D2-CE749DC0E2EA}"/>
              </a:ext>
            </a:extLst>
          </p:cNvPr>
          <p:cNvSpPr/>
          <p:nvPr/>
        </p:nvSpPr>
        <p:spPr>
          <a:xfrm>
            <a:off x="3197523" y="3043213"/>
            <a:ext cx="1965251" cy="1473547"/>
          </a:xfrm>
          <a:prstGeom prst="rect">
            <a:avLst/>
          </a:prstGeom>
          <a:solidFill>
            <a:srgbClr val="3B85C6"/>
          </a:solidFill>
          <a:ln w="12700">
            <a:miter lim="400000"/>
          </a:ln>
        </p:spPr>
        <p:txBody>
          <a:bodyPr lIns="72249" tIns="72249" rIns="72249" bIns="7224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129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45B332B6-BEA0-434F-A9DF-5148BF520056}"/>
              </a:ext>
            </a:extLst>
          </p:cNvPr>
          <p:cNvSpPr/>
          <p:nvPr/>
        </p:nvSpPr>
        <p:spPr>
          <a:xfrm>
            <a:off x="5449894" y="3060174"/>
            <a:ext cx="1965251" cy="1197636"/>
          </a:xfrm>
          <a:prstGeom prst="rect">
            <a:avLst/>
          </a:prstGeom>
          <a:solidFill>
            <a:srgbClr val="3B85C6"/>
          </a:solidFill>
          <a:ln w="12700">
            <a:miter lim="400000"/>
          </a:ln>
        </p:spPr>
        <p:txBody>
          <a:bodyPr lIns="72249" tIns="72249" rIns="72249" bIns="7224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129"/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B35582B2-6048-114E-8DD8-F96F0FCEF18A}"/>
              </a:ext>
            </a:extLst>
          </p:cNvPr>
          <p:cNvSpPr/>
          <p:nvPr/>
        </p:nvSpPr>
        <p:spPr>
          <a:xfrm>
            <a:off x="7673051" y="3043213"/>
            <a:ext cx="1965251" cy="1197636"/>
          </a:xfrm>
          <a:prstGeom prst="rect">
            <a:avLst/>
          </a:prstGeom>
          <a:solidFill>
            <a:srgbClr val="3B85C6"/>
          </a:solidFill>
          <a:ln w="12700">
            <a:miter lim="400000"/>
          </a:ln>
        </p:spPr>
        <p:txBody>
          <a:bodyPr lIns="72249" tIns="72249" rIns="72249" bIns="7224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129"/>
          </a:p>
        </p:txBody>
      </p:sp>
      <p:sp>
        <p:nvSpPr>
          <p:cNvPr id="17" name="Rectangle">
            <a:extLst>
              <a:ext uri="{FF2B5EF4-FFF2-40B4-BE49-F238E27FC236}">
                <a16:creationId xmlns:a16="http://schemas.microsoft.com/office/drawing/2014/main" id="{D7050C94-BE3F-3D4E-B824-BFF09595E91D}"/>
              </a:ext>
            </a:extLst>
          </p:cNvPr>
          <p:cNvSpPr/>
          <p:nvPr/>
        </p:nvSpPr>
        <p:spPr>
          <a:xfrm>
            <a:off x="9926287" y="3043213"/>
            <a:ext cx="1965251" cy="1197636"/>
          </a:xfrm>
          <a:prstGeom prst="rect">
            <a:avLst/>
          </a:prstGeom>
          <a:solidFill>
            <a:srgbClr val="3B85C6"/>
          </a:solidFill>
          <a:ln w="12700">
            <a:miter lim="400000"/>
          </a:ln>
        </p:spPr>
        <p:txBody>
          <a:bodyPr lIns="72249" tIns="72249" rIns="72249" bIns="7224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129"/>
          </a:p>
        </p:txBody>
      </p:sp>
      <p:sp>
        <p:nvSpPr>
          <p:cNvPr id="18" name="Flèche 2">
            <a:extLst>
              <a:ext uri="{FF2B5EF4-FFF2-40B4-BE49-F238E27FC236}">
                <a16:creationId xmlns:a16="http://schemas.microsoft.com/office/drawing/2014/main" id="{0EF3B90E-3B7B-AA4A-8D45-F45B6F7EFB84}"/>
              </a:ext>
            </a:extLst>
          </p:cNvPr>
          <p:cNvSpPr/>
          <p:nvPr/>
        </p:nvSpPr>
        <p:spPr>
          <a:xfrm>
            <a:off x="5975686" y="3285356"/>
            <a:ext cx="913663" cy="735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49" y="0"/>
                </a:moveTo>
                <a:cubicBezTo>
                  <a:pt x="8457" y="0"/>
                  <a:pt x="6373" y="1103"/>
                  <a:pt x="4819" y="2903"/>
                </a:cubicBezTo>
                <a:lnTo>
                  <a:pt x="6744" y="6147"/>
                </a:lnTo>
                <a:cubicBezTo>
                  <a:pt x="7744" y="4819"/>
                  <a:pt x="9169" y="3989"/>
                  <a:pt x="10749" y="3989"/>
                </a:cubicBezTo>
                <a:cubicBezTo>
                  <a:pt x="13751" y="3989"/>
                  <a:pt x="16189" y="6985"/>
                  <a:pt x="16232" y="10700"/>
                </a:cubicBezTo>
                <a:lnTo>
                  <a:pt x="14265" y="10700"/>
                </a:lnTo>
                <a:lnTo>
                  <a:pt x="17933" y="16883"/>
                </a:lnTo>
                <a:lnTo>
                  <a:pt x="21600" y="10700"/>
                </a:lnTo>
                <a:lnTo>
                  <a:pt x="19444" y="10700"/>
                </a:lnTo>
                <a:cubicBezTo>
                  <a:pt x="19401" y="4782"/>
                  <a:pt x="15525" y="0"/>
                  <a:pt x="10749" y="0"/>
                </a:cubicBezTo>
                <a:close/>
                <a:moveTo>
                  <a:pt x="3667" y="4515"/>
                </a:moveTo>
                <a:lnTo>
                  <a:pt x="0" y="10700"/>
                </a:lnTo>
                <a:lnTo>
                  <a:pt x="2054" y="10700"/>
                </a:lnTo>
                <a:cubicBezTo>
                  <a:pt x="2053" y="10733"/>
                  <a:pt x="2054" y="10767"/>
                  <a:pt x="2054" y="10801"/>
                </a:cubicBezTo>
                <a:cubicBezTo>
                  <a:pt x="2054" y="16766"/>
                  <a:pt x="5946" y="21600"/>
                  <a:pt x="10749" y="21600"/>
                </a:cubicBezTo>
                <a:cubicBezTo>
                  <a:pt x="13080" y="21600"/>
                  <a:pt x="15197" y="20461"/>
                  <a:pt x="16759" y="18607"/>
                </a:cubicBezTo>
                <a:lnTo>
                  <a:pt x="14814" y="15375"/>
                </a:lnTo>
                <a:cubicBezTo>
                  <a:pt x="13811" y="16749"/>
                  <a:pt x="12360" y="17611"/>
                  <a:pt x="10749" y="17611"/>
                </a:cubicBezTo>
                <a:cubicBezTo>
                  <a:pt x="7720" y="17611"/>
                  <a:pt x="5266" y="14563"/>
                  <a:pt x="5266" y="10801"/>
                </a:cubicBezTo>
                <a:cubicBezTo>
                  <a:pt x="5266" y="10767"/>
                  <a:pt x="5265" y="10733"/>
                  <a:pt x="5266" y="10700"/>
                </a:cubicBezTo>
                <a:lnTo>
                  <a:pt x="7335" y="10700"/>
                </a:lnTo>
                <a:lnTo>
                  <a:pt x="3667" y="4515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2249" tIns="72249" rIns="72249" bIns="7224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129"/>
          </a:p>
        </p:txBody>
      </p:sp>
      <p:grpSp>
        <p:nvGrpSpPr>
          <p:cNvPr id="19" name="Groupe">
            <a:extLst>
              <a:ext uri="{FF2B5EF4-FFF2-40B4-BE49-F238E27FC236}">
                <a16:creationId xmlns:a16="http://schemas.microsoft.com/office/drawing/2014/main" id="{CF0E7311-9758-8241-93E7-DF89B73DC5AF}"/>
              </a:ext>
            </a:extLst>
          </p:cNvPr>
          <p:cNvGrpSpPr/>
          <p:nvPr/>
        </p:nvGrpSpPr>
        <p:grpSpPr>
          <a:xfrm>
            <a:off x="3335513" y="6555445"/>
            <a:ext cx="1103815" cy="1137271"/>
            <a:chOff x="0" y="0"/>
            <a:chExt cx="1152861" cy="1187804"/>
          </a:xfrm>
        </p:grpSpPr>
        <p:pic>
          <p:nvPicPr>
            <p:cNvPr id="20" name="Image" descr="Image">
              <a:extLst>
                <a:ext uri="{FF2B5EF4-FFF2-40B4-BE49-F238E27FC236}">
                  <a16:creationId xmlns:a16="http://schemas.microsoft.com/office/drawing/2014/main" id="{5C764789-DD5B-5648-9676-BF672BAA5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8434"/>
            <a:stretch>
              <a:fillRect/>
            </a:stretch>
          </p:blipFill>
          <p:spPr>
            <a:xfrm>
              <a:off x="0" y="593323"/>
              <a:ext cx="1152862" cy="594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Rectangle">
              <a:extLst>
                <a:ext uri="{FF2B5EF4-FFF2-40B4-BE49-F238E27FC236}">
                  <a16:creationId xmlns:a16="http://schemas.microsoft.com/office/drawing/2014/main" id="{86EE174E-AB27-034E-8B7F-F4BF541057AE}"/>
                </a:ext>
              </a:extLst>
            </p:cNvPr>
            <p:cNvSpPr/>
            <p:nvPr/>
          </p:nvSpPr>
          <p:spPr>
            <a:xfrm>
              <a:off x="243855" y="354716"/>
              <a:ext cx="665212" cy="3370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2249" tIns="72249" rIns="72249" bIns="7224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129"/>
            </a:p>
          </p:txBody>
        </p:sp>
        <p:pic>
          <p:nvPicPr>
            <p:cNvPr id="22" name="Image" descr="Image">
              <a:extLst>
                <a:ext uri="{FF2B5EF4-FFF2-40B4-BE49-F238E27FC236}">
                  <a16:creationId xmlns:a16="http://schemas.microsoft.com/office/drawing/2014/main" id="{AD5750FD-5DCA-8745-8402-BF2CE7F4F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65" y="0"/>
              <a:ext cx="909192" cy="8265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" name="Comprimé">
            <a:extLst>
              <a:ext uri="{FF2B5EF4-FFF2-40B4-BE49-F238E27FC236}">
                <a16:creationId xmlns:a16="http://schemas.microsoft.com/office/drawing/2014/main" id="{C129F27E-34BD-C64B-92C8-4DC67AA34546}"/>
              </a:ext>
            </a:extLst>
          </p:cNvPr>
          <p:cNvSpPr/>
          <p:nvPr/>
        </p:nvSpPr>
        <p:spPr>
          <a:xfrm>
            <a:off x="8280114" y="3445163"/>
            <a:ext cx="839610" cy="3758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35" y="0"/>
                </a:moveTo>
                <a:cubicBezTo>
                  <a:pt x="2169" y="0"/>
                  <a:pt x="0" y="4847"/>
                  <a:pt x="0" y="10802"/>
                </a:cubicBezTo>
                <a:cubicBezTo>
                  <a:pt x="0" y="16757"/>
                  <a:pt x="2169" y="21600"/>
                  <a:pt x="4835" y="21600"/>
                </a:cubicBezTo>
                <a:lnTo>
                  <a:pt x="16767" y="21600"/>
                </a:lnTo>
                <a:cubicBezTo>
                  <a:pt x="19432" y="21600"/>
                  <a:pt x="21600" y="16757"/>
                  <a:pt x="21600" y="10802"/>
                </a:cubicBezTo>
                <a:cubicBezTo>
                  <a:pt x="21600" y="4847"/>
                  <a:pt x="19432" y="0"/>
                  <a:pt x="16767" y="0"/>
                </a:cubicBezTo>
                <a:lnTo>
                  <a:pt x="4835" y="0"/>
                </a:lnTo>
                <a:close/>
                <a:moveTo>
                  <a:pt x="10676" y="2635"/>
                </a:moveTo>
                <a:lnTo>
                  <a:pt x="16767" y="2635"/>
                </a:lnTo>
                <a:cubicBezTo>
                  <a:pt x="18782" y="2635"/>
                  <a:pt x="20422" y="6299"/>
                  <a:pt x="20422" y="10802"/>
                </a:cubicBezTo>
                <a:cubicBezTo>
                  <a:pt x="20422" y="15305"/>
                  <a:pt x="18782" y="18965"/>
                  <a:pt x="16767" y="18965"/>
                </a:cubicBezTo>
                <a:lnTo>
                  <a:pt x="10676" y="18965"/>
                </a:lnTo>
                <a:lnTo>
                  <a:pt x="10676" y="2635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2249" tIns="72249" rIns="72249" bIns="7224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129"/>
          </a:p>
        </p:txBody>
      </p:sp>
      <p:sp>
        <p:nvSpPr>
          <p:cNvPr id="24" name="Trousse de médecin">
            <a:extLst>
              <a:ext uri="{FF2B5EF4-FFF2-40B4-BE49-F238E27FC236}">
                <a16:creationId xmlns:a16="http://schemas.microsoft.com/office/drawing/2014/main" id="{B593476A-7BE0-CE47-99A7-F0331EEDBCD5}"/>
              </a:ext>
            </a:extLst>
          </p:cNvPr>
          <p:cNvSpPr/>
          <p:nvPr/>
        </p:nvSpPr>
        <p:spPr>
          <a:xfrm>
            <a:off x="10533350" y="3315022"/>
            <a:ext cx="842287" cy="596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extrusionOk="0">
                <a:moveTo>
                  <a:pt x="8971" y="0"/>
                </a:moveTo>
                <a:cubicBezTo>
                  <a:pt x="7949" y="0"/>
                  <a:pt x="7117" y="1174"/>
                  <a:pt x="7117" y="2618"/>
                </a:cubicBezTo>
                <a:lnTo>
                  <a:pt x="7117" y="3719"/>
                </a:lnTo>
                <a:lnTo>
                  <a:pt x="3863" y="3719"/>
                </a:lnTo>
                <a:cubicBezTo>
                  <a:pt x="3037" y="3719"/>
                  <a:pt x="2340" y="4585"/>
                  <a:pt x="2231" y="5742"/>
                </a:cubicBezTo>
                <a:cubicBezTo>
                  <a:pt x="1931" y="8925"/>
                  <a:pt x="1024" y="10999"/>
                  <a:pt x="459" y="12020"/>
                </a:cubicBezTo>
                <a:cubicBezTo>
                  <a:pt x="157" y="12564"/>
                  <a:pt x="-7" y="13234"/>
                  <a:pt x="1" y="13926"/>
                </a:cubicBezTo>
                <a:cubicBezTo>
                  <a:pt x="14" y="15171"/>
                  <a:pt x="31" y="17193"/>
                  <a:pt x="19" y="18830"/>
                </a:cubicBezTo>
                <a:lnTo>
                  <a:pt x="21565" y="18830"/>
                </a:lnTo>
                <a:cubicBezTo>
                  <a:pt x="21553" y="17193"/>
                  <a:pt x="21572" y="15171"/>
                  <a:pt x="21585" y="13926"/>
                </a:cubicBezTo>
                <a:cubicBezTo>
                  <a:pt x="21593" y="13234"/>
                  <a:pt x="21427" y="12564"/>
                  <a:pt x="21126" y="12020"/>
                </a:cubicBezTo>
                <a:cubicBezTo>
                  <a:pt x="20560" y="10999"/>
                  <a:pt x="19654" y="8925"/>
                  <a:pt x="19354" y="5742"/>
                </a:cubicBezTo>
                <a:cubicBezTo>
                  <a:pt x="19245" y="4585"/>
                  <a:pt x="18548" y="3719"/>
                  <a:pt x="17722" y="3719"/>
                </a:cubicBezTo>
                <a:lnTo>
                  <a:pt x="14467" y="3719"/>
                </a:lnTo>
                <a:lnTo>
                  <a:pt x="14467" y="2618"/>
                </a:lnTo>
                <a:cubicBezTo>
                  <a:pt x="14467" y="1174"/>
                  <a:pt x="13637" y="0"/>
                  <a:pt x="12615" y="0"/>
                </a:cubicBezTo>
                <a:lnTo>
                  <a:pt x="8971" y="0"/>
                </a:lnTo>
                <a:close/>
                <a:moveTo>
                  <a:pt x="8971" y="1580"/>
                </a:moveTo>
                <a:lnTo>
                  <a:pt x="12615" y="1580"/>
                </a:lnTo>
                <a:cubicBezTo>
                  <a:pt x="13020" y="1580"/>
                  <a:pt x="13349" y="2045"/>
                  <a:pt x="13349" y="2618"/>
                </a:cubicBezTo>
                <a:lnTo>
                  <a:pt x="13349" y="3719"/>
                </a:lnTo>
                <a:lnTo>
                  <a:pt x="8235" y="3719"/>
                </a:lnTo>
                <a:lnTo>
                  <a:pt x="8235" y="2618"/>
                </a:lnTo>
                <a:cubicBezTo>
                  <a:pt x="8235" y="2045"/>
                  <a:pt x="8566" y="1580"/>
                  <a:pt x="8971" y="1580"/>
                </a:cubicBezTo>
                <a:close/>
                <a:moveTo>
                  <a:pt x="7117" y="4938"/>
                </a:moveTo>
                <a:lnTo>
                  <a:pt x="7117" y="5744"/>
                </a:lnTo>
                <a:cubicBezTo>
                  <a:pt x="6962" y="6063"/>
                  <a:pt x="6876" y="6418"/>
                  <a:pt x="6876" y="6784"/>
                </a:cubicBezTo>
                <a:cubicBezTo>
                  <a:pt x="6876" y="7471"/>
                  <a:pt x="7173" y="8124"/>
                  <a:pt x="7676" y="8555"/>
                </a:cubicBezTo>
                <a:cubicBezTo>
                  <a:pt x="8179" y="8124"/>
                  <a:pt x="8476" y="7471"/>
                  <a:pt x="8476" y="6784"/>
                </a:cubicBezTo>
                <a:cubicBezTo>
                  <a:pt x="8476" y="6418"/>
                  <a:pt x="8391" y="6063"/>
                  <a:pt x="8235" y="5744"/>
                </a:cubicBezTo>
                <a:lnTo>
                  <a:pt x="8235" y="4938"/>
                </a:lnTo>
                <a:cubicBezTo>
                  <a:pt x="8630" y="5443"/>
                  <a:pt x="8855" y="6096"/>
                  <a:pt x="8855" y="6784"/>
                </a:cubicBezTo>
                <a:cubicBezTo>
                  <a:pt x="8855" y="7711"/>
                  <a:pt x="8448" y="8577"/>
                  <a:pt x="7767" y="9100"/>
                </a:cubicBezTo>
                <a:lnTo>
                  <a:pt x="7676" y="9169"/>
                </a:lnTo>
                <a:lnTo>
                  <a:pt x="7585" y="9100"/>
                </a:lnTo>
                <a:cubicBezTo>
                  <a:pt x="6904" y="8577"/>
                  <a:pt x="6497" y="7711"/>
                  <a:pt x="6497" y="6784"/>
                </a:cubicBezTo>
                <a:cubicBezTo>
                  <a:pt x="6497" y="6096"/>
                  <a:pt x="6722" y="5443"/>
                  <a:pt x="7117" y="4938"/>
                </a:cubicBezTo>
                <a:close/>
                <a:moveTo>
                  <a:pt x="13349" y="4938"/>
                </a:moveTo>
                <a:lnTo>
                  <a:pt x="13349" y="5744"/>
                </a:lnTo>
                <a:cubicBezTo>
                  <a:pt x="13194" y="6063"/>
                  <a:pt x="13108" y="6418"/>
                  <a:pt x="13108" y="6784"/>
                </a:cubicBezTo>
                <a:cubicBezTo>
                  <a:pt x="13108" y="7471"/>
                  <a:pt x="13406" y="8124"/>
                  <a:pt x="13908" y="8555"/>
                </a:cubicBezTo>
                <a:cubicBezTo>
                  <a:pt x="14411" y="8124"/>
                  <a:pt x="14708" y="7471"/>
                  <a:pt x="14708" y="6784"/>
                </a:cubicBezTo>
                <a:cubicBezTo>
                  <a:pt x="14708" y="6418"/>
                  <a:pt x="14623" y="6063"/>
                  <a:pt x="14467" y="5744"/>
                </a:cubicBezTo>
                <a:lnTo>
                  <a:pt x="14467" y="4938"/>
                </a:lnTo>
                <a:cubicBezTo>
                  <a:pt x="14862" y="5443"/>
                  <a:pt x="15087" y="6096"/>
                  <a:pt x="15087" y="6784"/>
                </a:cubicBezTo>
                <a:cubicBezTo>
                  <a:pt x="15087" y="7711"/>
                  <a:pt x="14681" y="8577"/>
                  <a:pt x="13999" y="9100"/>
                </a:cubicBezTo>
                <a:lnTo>
                  <a:pt x="13908" y="9169"/>
                </a:lnTo>
                <a:lnTo>
                  <a:pt x="13817" y="9100"/>
                </a:lnTo>
                <a:cubicBezTo>
                  <a:pt x="13136" y="8577"/>
                  <a:pt x="12729" y="7711"/>
                  <a:pt x="12729" y="6784"/>
                </a:cubicBezTo>
                <a:cubicBezTo>
                  <a:pt x="12729" y="6096"/>
                  <a:pt x="12954" y="5443"/>
                  <a:pt x="13349" y="4938"/>
                </a:cubicBezTo>
                <a:close/>
                <a:moveTo>
                  <a:pt x="10792" y="9787"/>
                </a:moveTo>
                <a:cubicBezTo>
                  <a:pt x="12104" y="9787"/>
                  <a:pt x="13167" y="11289"/>
                  <a:pt x="13167" y="13143"/>
                </a:cubicBezTo>
                <a:cubicBezTo>
                  <a:pt x="13167" y="14996"/>
                  <a:pt x="12104" y="16498"/>
                  <a:pt x="10792" y="16498"/>
                </a:cubicBezTo>
                <a:cubicBezTo>
                  <a:pt x="9480" y="16498"/>
                  <a:pt x="8417" y="14996"/>
                  <a:pt x="8417" y="13143"/>
                </a:cubicBezTo>
                <a:cubicBezTo>
                  <a:pt x="8417" y="11289"/>
                  <a:pt x="9480" y="9787"/>
                  <a:pt x="10792" y="9787"/>
                </a:cubicBezTo>
                <a:close/>
                <a:moveTo>
                  <a:pt x="10177" y="10844"/>
                </a:moveTo>
                <a:lnTo>
                  <a:pt x="10177" y="12274"/>
                </a:lnTo>
                <a:lnTo>
                  <a:pt x="9165" y="12274"/>
                </a:lnTo>
                <a:lnTo>
                  <a:pt x="9165" y="14011"/>
                </a:lnTo>
                <a:lnTo>
                  <a:pt x="10177" y="14011"/>
                </a:lnTo>
                <a:lnTo>
                  <a:pt x="10177" y="15444"/>
                </a:lnTo>
                <a:lnTo>
                  <a:pt x="11407" y="15444"/>
                </a:lnTo>
                <a:lnTo>
                  <a:pt x="11407" y="14011"/>
                </a:lnTo>
                <a:lnTo>
                  <a:pt x="12421" y="14011"/>
                </a:lnTo>
                <a:lnTo>
                  <a:pt x="12421" y="12274"/>
                </a:lnTo>
                <a:lnTo>
                  <a:pt x="11407" y="12274"/>
                </a:lnTo>
                <a:lnTo>
                  <a:pt x="11407" y="10844"/>
                </a:lnTo>
                <a:lnTo>
                  <a:pt x="10177" y="10844"/>
                </a:lnTo>
                <a:close/>
                <a:moveTo>
                  <a:pt x="19" y="19442"/>
                </a:moveTo>
                <a:cubicBezTo>
                  <a:pt x="80" y="20646"/>
                  <a:pt x="790" y="21600"/>
                  <a:pt x="1661" y="21600"/>
                </a:cubicBezTo>
                <a:lnTo>
                  <a:pt x="19923" y="21600"/>
                </a:lnTo>
                <a:cubicBezTo>
                  <a:pt x="20794" y="21600"/>
                  <a:pt x="21505" y="20646"/>
                  <a:pt x="21565" y="19442"/>
                </a:cubicBezTo>
                <a:lnTo>
                  <a:pt x="19" y="1944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2249" tIns="72249" rIns="72249" bIns="7224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129"/>
          </a:p>
        </p:txBody>
      </p:sp>
      <p:sp>
        <p:nvSpPr>
          <p:cNvPr id="25" name="Coffre-fort">
            <a:extLst>
              <a:ext uri="{FF2B5EF4-FFF2-40B4-BE49-F238E27FC236}">
                <a16:creationId xmlns:a16="http://schemas.microsoft.com/office/drawing/2014/main" id="{C4CD9E31-851E-1541-9BA2-F3853091D645}"/>
              </a:ext>
            </a:extLst>
          </p:cNvPr>
          <p:cNvSpPr/>
          <p:nvPr/>
        </p:nvSpPr>
        <p:spPr>
          <a:xfrm>
            <a:off x="7159102" y="4856333"/>
            <a:ext cx="778658" cy="778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extrusionOk="0">
                <a:moveTo>
                  <a:pt x="1739" y="0"/>
                </a:moveTo>
                <a:cubicBezTo>
                  <a:pt x="798" y="0"/>
                  <a:pt x="2" y="777"/>
                  <a:pt x="0" y="1696"/>
                </a:cubicBezTo>
                <a:lnTo>
                  <a:pt x="0" y="3247"/>
                </a:lnTo>
                <a:lnTo>
                  <a:pt x="4396" y="3247"/>
                </a:lnTo>
                <a:lnTo>
                  <a:pt x="4384" y="6208"/>
                </a:lnTo>
                <a:lnTo>
                  <a:pt x="0" y="6208"/>
                </a:lnTo>
                <a:lnTo>
                  <a:pt x="0" y="15128"/>
                </a:lnTo>
                <a:lnTo>
                  <a:pt x="4396" y="15128"/>
                </a:lnTo>
                <a:lnTo>
                  <a:pt x="4384" y="18090"/>
                </a:lnTo>
                <a:lnTo>
                  <a:pt x="0" y="18090"/>
                </a:lnTo>
                <a:lnTo>
                  <a:pt x="0" y="19896"/>
                </a:lnTo>
                <a:cubicBezTo>
                  <a:pt x="-1" y="20351"/>
                  <a:pt x="175" y="20779"/>
                  <a:pt x="496" y="21100"/>
                </a:cubicBezTo>
                <a:cubicBezTo>
                  <a:pt x="817" y="21422"/>
                  <a:pt x="1245" y="21600"/>
                  <a:pt x="1700" y="21600"/>
                </a:cubicBezTo>
                <a:lnTo>
                  <a:pt x="19858" y="21600"/>
                </a:lnTo>
                <a:cubicBezTo>
                  <a:pt x="20793" y="21600"/>
                  <a:pt x="21556" y="20839"/>
                  <a:pt x="21558" y="19904"/>
                </a:cubicBezTo>
                <a:lnTo>
                  <a:pt x="21598" y="1703"/>
                </a:lnTo>
                <a:cubicBezTo>
                  <a:pt x="21599" y="1248"/>
                  <a:pt x="21423" y="821"/>
                  <a:pt x="21102" y="499"/>
                </a:cubicBezTo>
                <a:cubicBezTo>
                  <a:pt x="20781" y="178"/>
                  <a:pt x="20353" y="0"/>
                  <a:pt x="19898" y="0"/>
                </a:cubicBezTo>
                <a:lnTo>
                  <a:pt x="1739" y="0"/>
                </a:lnTo>
                <a:close/>
                <a:moveTo>
                  <a:pt x="8" y="3711"/>
                </a:moveTo>
                <a:lnTo>
                  <a:pt x="0" y="5746"/>
                </a:lnTo>
                <a:lnTo>
                  <a:pt x="3921" y="5746"/>
                </a:lnTo>
                <a:lnTo>
                  <a:pt x="3930" y="3711"/>
                </a:lnTo>
                <a:lnTo>
                  <a:pt x="8" y="3711"/>
                </a:lnTo>
                <a:close/>
                <a:moveTo>
                  <a:pt x="5781" y="7462"/>
                </a:moveTo>
                <a:lnTo>
                  <a:pt x="8200" y="8517"/>
                </a:lnTo>
                <a:cubicBezTo>
                  <a:pt x="7906" y="8867"/>
                  <a:pt x="7679" y="9277"/>
                  <a:pt x="7542" y="9725"/>
                </a:cubicBezTo>
                <a:lnTo>
                  <a:pt x="5305" y="8240"/>
                </a:lnTo>
                <a:lnTo>
                  <a:pt x="5781" y="7462"/>
                </a:lnTo>
                <a:close/>
                <a:moveTo>
                  <a:pt x="15894" y="7462"/>
                </a:moveTo>
                <a:lnTo>
                  <a:pt x="16370" y="8240"/>
                </a:lnTo>
                <a:lnTo>
                  <a:pt x="14134" y="9725"/>
                </a:lnTo>
                <a:cubicBezTo>
                  <a:pt x="13997" y="9277"/>
                  <a:pt x="13770" y="8867"/>
                  <a:pt x="13475" y="8517"/>
                </a:cubicBezTo>
                <a:lnTo>
                  <a:pt x="15894" y="7462"/>
                </a:lnTo>
                <a:close/>
                <a:moveTo>
                  <a:pt x="10837" y="7795"/>
                </a:moveTo>
                <a:cubicBezTo>
                  <a:pt x="12458" y="7795"/>
                  <a:pt x="13772" y="9109"/>
                  <a:pt x="13772" y="10729"/>
                </a:cubicBezTo>
                <a:cubicBezTo>
                  <a:pt x="13772" y="12349"/>
                  <a:pt x="12458" y="13662"/>
                  <a:pt x="10837" y="13662"/>
                </a:cubicBezTo>
                <a:cubicBezTo>
                  <a:pt x="9216" y="13662"/>
                  <a:pt x="7903" y="12349"/>
                  <a:pt x="7903" y="10729"/>
                </a:cubicBezTo>
                <a:cubicBezTo>
                  <a:pt x="7903" y="9109"/>
                  <a:pt x="9216" y="7795"/>
                  <a:pt x="10837" y="7795"/>
                </a:cubicBezTo>
                <a:close/>
                <a:moveTo>
                  <a:pt x="10837" y="9072"/>
                </a:moveTo>
                <a:cubicBezTo>
                  <a:pt x="9923" y="9072"/>
                  <a:pt x="9179" y="9815"/>
                  <a:pt x="9179" y="10729"/>
                </a:cubicBezTo>
                <a:cubicBezTo>
                  <a:pt x="9179" y="11643"/>
                  <a:pt x="9923" y="12386"/>
                  <a:pt x="10837" y="12386"/>
                </a:cubicBezTo>
                <a:cubicBezTo>
                  <a:pt x="11751" y="12386"/>
                  <a:pt x="12495" y="11643"/>
                  <a:pt x="12495" y="10729"/>
                </a:cubicBezTo>
                <a:cubicBezTo>
                  <a:pt x="12495" y="9815"/>
                  <a:pt x="11751" y="9072"/>
                  <a:pt x="10837" y="9072"/>
                </a:cubicBezTo>
                <a:close/>
                <a:moveTo>
                  <a:pt x="10837" y="9585"/>
                </a:moveTo>
                <a:cubicBezTo>
                  <a:pt x="11468" y="9585"/>
                  <a:pt x="11982" y="10098"/>
                  <a:pt x="11982" y="10729"/>
                </a:cubicBezTo>
                <a:cubicBezTo>
                  <a:pt x="11982" y="11360"/>
                  <a:pt x="11468" y="11873"/>
                  <a:pt x="10837" y="11873"/>
                </a:cubicBezTo>
                <a:cubicBezTo>
                  <a:pt x="10206" y="11873"/>
                  <a:pt x="9693" y="11360"/>
                  <a:pt x="9693" y="10729"/>
                </a:cubicBezTo>
                <a:cubicBezTo>
                  <a:pt x="9693" y="10098"/>
                  <a:pt x="10206" y="9585"/>
                  <a:pt x="10837" y="9585"/>
                </a:cubicBezTo>
                <a:close/>
                <a:moveTo>
                  <a:pt x="10131" y="14099"/>
                </a:moveTo>
                <a:cubicBezTo>
                  <a:pt x="10359" y="14147"/>
                  <a:pt x="10595" y="14173"/>
                  <a:pt x="10837" y="14173"/>
                </a:cubicBezTo>
                <a:cubicBezTo>
                  <a:pt x="11079" y="14173"/>
                  <a:pt x="11315" y="14147"/>
                  <a:pt x="11543" y="14099"/>
                </a:cubicBezTo>
                <a:lnTo>
                  <a:pt x="11313" y="16489"/>
                </a:lnTo>
                <a:lnTo>
                  <a:pt x="10361" y="16489"/>
                </a:lnTo>
                <a:lnTo>
                  <a:pt x="10131" y="14099"/>
                </a:lnTo>
                <a:close/>
                <a:moveTo>
                  <a:pt x="8" y="15592"/>
                </a:moveTo>
                <a:lnTo>
                  <a:pt x="0" y="17626"/>
                </a:lnTo>
                <a:lnTo>
                  <a:pt x="3921" y="17626"/>
                </a:lnTo>
                <a:lnTo>
                  <a:pt x="3930" y="15592"/>
                </a:lnTo>
                <a:lnTo>
                  <a:pt x="8" y="1559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2249" tIns="72249" rIns="72249" bIns="7224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129"/>
          </a:p>
        </p:txBody>
      </p:sp>
      <p:sp>
        <p:nvSpPr>
          <p:cNvPr id="26" name="Valise">
            <a:extLst>
              <a:ext uri="{FF2B5EF4-FFF2-40B4-BE49-F238E27FC236}">
                <a16:creationId xmlns:a16="http://schemas.microsoft.com/office/drawing/2014/main" id="{250B8E6E-088B-D940-84E7-3D327DBC9ACF}"/>
              </a:ext>
            </a:extLst>
          </p:cNvPr>
          <p:cNvSpPr/>
          <p:nvPr/>
        </p:nvSpPr>
        <p:spPr>
          <a:xfrm>
            <a:off x="3709497" y="3404196"/>
            <a:ext cx="906318" cy="7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487" y="0"/>
                </a:moveTo>
                <a:lnTo>
                  <a:pt x="6487" y="2989"/>
                </a:lnTo>
                <a:lnTo>
                  <a:pt x="4591" y="2989"/>
                </a:lnTo>
                <a:lnTo>
                  <a:pt x="4591" y="2214"/>
                </a:lnTo>
                <a:lnTo>
                  <a:pt x="2409" y="2214"/>
                </a:lnTo>
                <a:lnTo>
                  <a:pt x="2409" y="2989"/>
                </a:lnTo>
                <a:cubicBezTo>
                  <a:pt x="1080" y="2995"/>
                  <a:pt x="0" y="4263"/>
                  <a:pt x="0" y="5808"/>
                </a:cubicBezTo>
                <a:lnTo>
                  <a:pt x="0" y="18781"/>
                </a:lnTo>
                <a:cubicBezTo>
                  <a:pt x="0" y="20332"/>
                  <a:pt x="1085" y="21600"/>
                  <a:pt x="2414" y="21600"/>
                </a:cubicBezTo>
                <a:lnTo>
                  <a:pt x="19185" y="21600"/>
                </a:lnTo>
                <a:cubicBezTo>
                  <a:pt x="20513" y="21600"/>
                  <a:pt x="21600" y="20332"/>
                  <a:pt x="21600" y="18781"/>
                </a:cubicBezTo>
                <a:lnTo>
                  <a:pt x="21600" y="5808"/>
                </a:lnTo>
                <a:cubicBezTo>
                  <a:pt x="21600" y="4257"/>
                  <a:pt x="20515" y="2989"/>
                  <a:pt x="19191" y="2989"/>
                </a:cubicBezTo>
                <a:lnTo>
                  <a:pt x="19191" y="2214"/>
                </a:lnTo>
                <a:lnTo>
                  <a:pt x="17009" y="2214"/>
                </a:lnTo>
                <a:lnTo>
                  <a:pt x="17009" y="2989"/>
                </a:lnTo>
                <a:lnTo>
                  <a:pt x="15113" y="2989"/>
                </a:lnTo>
                <a:lnTo>
                  <a:pt x="15113" y="0"/>
                </a:lnTo>
                <a:lnTo>
                  <a:pt x="6487" y="0"/>
                </a:lnTo>
                <a:close/>
                <a:moveTo>
                  <a:pt x="7940" y="1690"/>
                </a:moveTo>
                <a:lnTo>
                  <a:pt x="13660" y="1690"/>
                </a:lnTo>
                <a:lnTo>
                  <a:pt x="13660" y="2983"/>
                </a:lnTo>
                <a:lnTo>
                  <a:pt x="7940" y="2983"/>
                </a:lnTo>
                <a:lnTo>
                  <a:pt x="7940" y="169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2249" tIns="72249" rIns="72249" bIns="7224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129"/>
          </a:p>
        </p:txBody>
      </p:sp>
      <p:sp>
        <p:nvSpPr>
          <p:cNvPr id="27" name="Flèche">
            <a:extLst>
              <a:ext uri="{FF2B5EF4-FFF2-40B4-BE49-F238E27FC236}">
                <a16:creationId xmlns:a16="http://schemas.microsoft.com/office/drawing/2014/main" id="{3B7813CF-64A8-E54C-9347-1136953D3D16}"/>
              </a:ext>
            </a:extLst>
          </p:cNvPr>
          <p:cNvSpPr/>
          <p:nvPr/>
        </p:nvSpPr>
        <p:spPr>
          <a:xfrm rot="16200000">
            <a:off x="6614216" y="6300667"/>
            <a:ext cx="1868430" cy="1216833"/>
          </a:xfrm>
          <a:prstGeom prst="rightArrow">
            <a:avLst>
              <a:gd name="adj1" fmla="val 59076"/>
              <a:gd name="adj2" fmla="val 63732"/>
            </a:avLst>
          </a:prstGeom>
          <a:solidFill>
            <a:srgbClr val="E3CFC2"/>
          </a:solidFill>
          <a:ln w="38100">
            <a:solidFill>
              <a:srgbClr val="DA732E"/>
            </a:solidFill>
            <a:miter lim="400000"/>
          </a:ln>
        </p:spPr>
        <p:txBody>
          <a:bodyPr lIns="72249" tIns="72249" rIns="72249" bIns="7224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129"/>
          </a:p>
        </p:txBody>
      </p:sp>
      <p:sp>
        <p:nvSpPr>
          <p:cNvPr id="28" name="Clé">
            <a:extLst>
              <a:ext uri="{FF2B5EF4-FFF2-40B4-BE49-F238E27FC236}">
                <a16:creationId xmlns:a16="http://schemas.microsoft.com/office/drawing/2014/main" id="{2F0FB1C7-0FFE-2541-B8D7-9100621E9C92}"/>
              </a:ext>
            </a:extLst>
          </p:cNvPr>
          <p:cNvSpPr/>
          <p:nvPr/>
        </p:nvSpPr>
        <p:spPr>
          <a:xfrm rot="5400000">
            <a:off x="4039173" y="3559970"/>
            <a:ext cx="302730" cy="703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2080"/>
                  <a:pt x="0" y="4646"/>
                </a:cubicBezTo>
                <a:cubicBezTo>
                  <a:pt x="0" y="6406"/>
                  <a:pt x="2275" y="7936"/>
                  <a:pt x="5629" y="8724"/>
                </a:cubicBezTo>
                <a:lnTo>
                  <a:pt x="5629" y="10112"/>
                </a:lnTo>
                <a:lnTo>
                  <a:pt x="7250" y="10112"/>
                </a:lnTo>
                <a:lnTo>
                  <a:pt x="7250" y="20420"/>
                </a:lnTo>
                <a:lnTo>
                  <a:pt x="10804" y="21600"/>
                </a:lnTo>
                <a:lnTo>
                  <a:pt x="13009" y="20420"/>
                </a:lnTo>
                <a:lnTo>
                  <a:pt x="14362" y="19712"/>
                </a:lnTo>
                <a:lnTo>
                  <a:pt x="13009" y="19092"/>
                </a:lnTo>
                <a:lnTo>
                  <a:pt x="13013" y="18588"/>
                </a:lnTo>
                <a:lnTo>
                  <a:pt x="14397" y="17726"/>
                </a:lnTo>
                <a:lnTo>
                  <a:pt x="13016" y="16890"/>
                </a:lnTo>
                <a:lnTo>
                  <a:pt x="13016" y="16332"/>
                </a:lnTo>
                <a:lnTo>
                  <a:pt x="14397" y="15473"/>
                </a:lnTo>
                <a:lnTo>
                  <a:pt x="13013" y="14634"/>
                </a:lnTo>
                <a:lnTo>
                  <a:pt x="13013" y="14082"/>
                </a:lnTo>
                <a:lnTo>
                  <a:pt x="14397" y="13220"/>
                </a:lnTo>
                <a:lnTo>
                  <a:pt x="13009" y="12380"/>
                </a:lnTo>
                <a:lnTo>
                  <a:pt x="13009" y="11885"/>
                </a:lnTo>
                <a:lnTo>
                  <a:pt x="13064" y="11753"/>
                </a:lnTo>
                <a:lnTo>
                  <a:pt x="14566" y="10665"/>
                </a:lnTo>
                <a:lnTo>
                  <a:pt x="14566" y="10112"/>
                </a:lnTo>
                <a:lnTo>
                  <a:pt x="15970" y="10112"/>
                </a:lnTo>
                <a:lnTo>
                  <a:pt x="15970" y="8724"/>
                </a:lnTo>
                <a:cubicBezTo>
                  <a:pt x="19325" y="7936"/>
                  <a:pt x="21600" y="6406"/>
                  <a:pt x="21600" y="4646"/>
                </a:cubicBezTo>
                <a:cubicBezTo>
                  <a:pt x="21600" y="2080"/>
                  <a:pt x="16764" y="0"/>
                  <a:pt x="10800" y="0"/>
                </a:cubicBezTo>
                <a:close/>
                <a:moveTo>
                  <a:pt x="10800" y="1183"/>
                </a:moveTo>
                <a:cubicBezTo>
                  <a:pt x="12161" y="1183"/>
                  <a:pt x="13264" y="1657"/>
                  <a:pt x="13264" y="2243"/>
                </a:cubicBezTo>
                <a:cubicBezTo>
                  <a:pt x="13264" y="2828"/>
                  <a:pt x="12161" y="3302"/>
                  <a:pt x="10800" y="3302"/>
                </a:cubicBezTo>
                <a:cubicBezTo>
                  <a:pt x="9439" y="3302"/>
                  <a:pt x="8336" y="2828"/>
                  <a:pt x="8336" y="2243"/>
                </a:cubicBezTo>
                <a:cubicBezTo>
                  <a:pt x="8336" y="1657"/>
                  <a:pt x="9439" y="1183"/>
                  <a:pt x="10800" y="1183"/>
                </a:cubicBezTo>
                <a:close/>
              </a:path>
            </a:pathLst>
          </a:custGeom>
          <a:solidFill>
            <a:srgbClr val="3B85C6"/>
          </a:solidFill>
          <a:ln w="12700">
            <a:miter lim="400000"/>
          </a:ln>
        </p:spPr>
        <p:txBody>
          <a:bodyPr lIns="72249" tIns="72249" rIns="72249" bIns="7224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129"/>
          </a:p>
        </p:txBody>
      </p:sp>
      <p:sp>
        <p:nvSpPr>
          <p:cNvPr id="29" name="Ligne">
            <a:extLst>
              <a:ext uri="{FF2B5EF4-FFF2-40B4-BE49-F238E27FC236}">
                <a16:creationId xmlns:a16="http://schemas.microsoft.com/office/drawing/2014/main" id="{9AC649DD-7482-FA4B-B878-3AAFF3FFC176}"/>
              </a:ext>
            </a:extLst>
          </p:cNvPr>
          <p:cNvSpPr/>
          <p:nvPr/>
        </p:nvSpPr>
        <p:spPr>
          <a:xfrm>
            <a:off x="4735202" y="7289438"/>
            <a:ext cx="2788692" cy="0"/>
          </a:xfrm>
          <a:prstGeom prst="line">
            <a:avLst/>
          </a:prstGeom>
          <a:ln w="38100">
            <a:solidFill>
              <a:srgbClr val="DA732E"/>
            </a:solidFill>
            <a:miter lim="400000"/>
            <a:headEnd type="oval"/>
            <a:tailEnd type="oval"/>
          </a:ln>
        </p:spPr>
        <p:txBody>
          <a:bodyPr lIns="72249" tIns="72249" rIns="72249" bIns="7224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129"/>
          </a:p>
        </p:txBody>
      </p:sp>
      <p:sp>
        <p:nvSpPr>
          <p:cNvPr id="30" name="DEP">
            <a:extLst>
              <a:ext uri="{FF2B5EF4-FFF2-40B4-BE49-F238E27FC236}">
                <a16:creationId xmlns:a16="http://schemas.microsoft.com/office/drawing/2014/main" id="{96123743-14C4-2248-87A7-A128CDEFC60A}"/>
              </a:ext>
            </a:extLst>
          </p:cNvPr>
          <p:cNvSpPr txBox="1"/>
          <p:nvPr/>
        </p:nvSpPr>
        <p:spPr>
          <a:xfrm>
            <a:off x="3811384" y="2501041"/>
            <a:ext cx="745432" cy="49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9" tIns="72249" rIns="72249" bIns="72249" anchor="ctr">
            <a:spAutoFit/>
          </a:bodyPr>
          <a:lstStyle>
            <a:lvl1pPr>
              <a:defRPr>
                <a:solidFill>
                  <a:srgbClr val="3B85C6"/>
                </a:solidFill>
              </a:defRPr>
            </a:lvl1pPr>
          </a:lstStyle>
          <a:p>
            <a:r>
              <a:rPr lang="fr-CH" sz="2276" dirty="0"/>
              <a:t>EPD</a:t>
            </a:r>
            <a:endParaRPr sz="2276" dirty="0"/>
          </a:p>
        </p:txBody>
      </p:sp>
      <p:sp>
        <p:nvSpPr>
          <p:cNvPr id="31" name="TRA">
            <a:extLst>
              <a:ext uri="{FF2B5EF4-FFF2-40B4-BE49-F238E27FC236}">
                <a16:creationId xmlns:a16="http://schemas.microsoft.com/office/drawing/2014/main" id="{4A8AB973-485A-0345-817B-10E8B5110E4F}"/>
              </a:ext>
            </a:extLst>
          </p:cNvPr>
          <p:cNvSpPr txBox="1"/>
          <p:nvPr/>
        </p:nvSpPr>
        <p:spPr>
          <a:xfrm>
            <a:off x="5635964" y="2501041"/>
            <a:ext cx="1473197" cy="49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9" tIns="72249" rIns="72249" bIns="72249" anchor="ctr">
            <a:spAutoFit/>
          </a:bodyPr>
          <a:lstStyle>
            <a:lvl1pPr>
              <a:defRPr>
                <a:solidFill>
                  <a:srgbClr val="3B85C6"/>
                </a:solidFill>
              </a:defRPr>
            </a:lvl1pPr>
          </a:lstStyle>
          <a:p>
            <a:r>
              <a:rPr lang="fr-CH" sz="2276" dirty="0" err="1"/>
              <a:t>Transfers</a:t>
            </a:r>
            <a:endParaRPr sz="2276" dirty="0"/>
          </a:p>
        </p:txBody>
      </p:sp>
      <p:sp>
        <p:nvSpPr>
          <p:cNvPr id="32" name="PMP">
            <a:extLst>
              <a:ext uri="{FF2B5EF4-FFF2-40B4-BE49-F238E27FC236}">
                <a16:creationId xmlns:a16="http://schemas.microsoft.com/office/drawing/2014/main" id="{FF78E158-44B9-8445-894A-565E447CCCDE}"/>
              </a:ext>
            </a:extLst>
          </p:cNvPr>
          <p:cNvSpPr txBox="1"/>
          <p:nvPr/>
        </p:nvSpPr>
        <p:spPr>
          <a:xfrm>
            <a:off x="7806869" y="2510676"/>
            <a:ext cx="1697617" cy="49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9" tIns="72249" rIns="72249" bIns="72249" anchor="ctr">
            <a:spAutoFit/>
          </a:bodyPr>
          <a:lstStyle>
            <a:lvl1pPr>
              <a:defRPr>
                <a:solidFill>
                  <a:srgbClr val="3B85C6"/>
                </a:solidFill>
              </a:defRPr>
            </a:lvl1pPr>
          </a:lstStyle>
          <a:p>
            <a:r>
              <a:rPr lang="fr-CH" sz="2276" dirty="0" err="1"/>
              <a:t>Medikation</a:t>
            </a:r>
            <a:endParaRPr sz="2276" dirty="0"/>
          </a:p>
        </p:txBody>
      </p:sp>
      <p:sp>
        <p:nvSpPr>
          <p:cNvPr id="33" name="PSP">
            <a:extLst>
              <a:ext uri="{FF2B5EF4-FFF2-40B4-BE49-F238E27FC236}">
                <a16:creationId xmlns:a16="http://schemas.microsoft.com/office/drawing/2014/main" id="{5DA373C9-5B19-8441-89B4-2EFAD406F157}"/>
              </a:ext>
            </a:extLst>
          </p:cNvPr>
          <p:cNvSpPr txBox="1"/>
          <p:nvPr/>
        </p:nvSpPr>
        <p:spPr>
          <a:xfrm>
            <a:off x="9972529" y="2505607"/>
            <a:ext cx="1809827" cy="49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9" tIns="72249" rIns="72249" bIns="72249" anchor="ctr">
            <a:spAutoFit/>
          </a:bodyPr>
          <a:lstStyle>
            <a:lvl1pPr>
              <a:defRPr>
                <a:solidFill>
                  <a:srgbClr val="3B85C6"/>
                </a:solidFill>
              </a:defRPr>
            </a:lvl1pPr>
          </a:lstStyle>
          <a:p>
            <a:r>
              <a:rPr lang="fr-CH" sz="2276" dirty="0" err="1"/>
              <a:t>Behandlung</a:t>
            </a:r>
            <a:endParaRPr sz="2276" dirty="0"/>
          </a:p>
        </p:txBody>
      </p:sp>
      <p:grpSp>
        <p:nvGrpSpPr>
          <p:cNvPr id="34" name="Groupe">
            <a:extLst>
              <a:ext uri="{FF2B5EF4-FFF2-40B4-BE49-F238E27FC236}">
                <a16:creationId xmlns:a16="http://schemas.microsoft.com/office/drawing/2014/main" id="{22FBA0B9-FC3D-E94B-83D4-2B60F97BF175}"/>
              </a:ext>
            </a:extLst>
          </p:cNvPr>
          <p:cNvGrpSpPr/>
          <p:nvPr/>
        </p:nvGrpSpPr>
        <p:grpSpPr>
          <a:xfrm>
            <a:off x="12241162" y="2973298"/>
            <a:ext cx="1820291" cy="1207398"/>
            <a:chOff x="0" y="0"/>
            <a:chExt cx="1611561" cy="1068947"/>
          </a:xfrm>
        </p:grpSpPr>
        <p:sp>
          <p:nvSpPr>
            <p:cNvPr id="35" name="…">
              <a:extLst>
                <a:ext uri="{FF2B5EF4-FFF2-40B4-BE49-F238E27FC236}">
                  <a16:creationId xmlns:a16="http://schemas.microsoft.com/office/drawing/2014/main" id="{A49CF38A-D2E5-184B-8885-968919B05731}"/>
                </a:ext>
              </a:extLst>
            </p:cNvPr>
            <p:cNvSpPr/>
            <p:nvPr/>
          </p:nvSpPr>
          <p:spPr>
            <a:xfrm>
              <a:off x="261997" y="0"/>
              <a:ext cx="1349565" cy="793737"/>
            </a:xfrm>
            <a:prstGeom prst="rect">
              <a:avLst/>
            </a:prstGeom>
            <a:solidFill>
              <a:srgbClr val="3B85C6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2249" tIns="72249" rIns="72249" bIns="72249" numCol="1" anchor="t">
              <a:noAutofit/>
            </a:bodyPr>
            <a:lstStyle>
              <a:lvl1pPr>
                <a:defRPr sz="3600">
                  <a:solidFill>
                    <a:srgbClr val="FFFFFF"/>
                  </a:solidFill>
                </a:defRPr>
              </a:lvl1pPr>
            </a:lstStyle>
            <a:p>
              <a:r>
                <a:rPr sz="5120"/>
                <a:t>…</a:t>
              </a:r>
            </a:p>
          </p:txBody>
        </p:sp>
        <p:sp>
          <p:nvSpPr>
            <p:cNvPr id="36" name="…">
              <a:extLst>
                <a:ext uri="{FF2B5EF4-FFF2-40B4-BE49-F238E27FC236}">
                  <a16:creationId xmlns:a16="http://schemas.microsoft.com/office/drawing/2014/main" id="{0E3B9B6E-DEE9-FC45-8F2A-FAB55CCBB0A2}"/>
                </a:ext>
              </a:extLst>
            </p:cNvPr>
            <p:cNvSpPr/>
            <p:nvPr/>
          </p:nvSpPr>
          <p:spPr>
            <a:xfrm>
              <a:off x="140406" y="153073"/>
              <a:ext cx="1349566" cy="793738"/>
            </a:xfrm>
            <a:prstGeom prst="rect">
              <a:avLst/>
            </a:prstGeom>
            <a:solidFill>
              <a:srgbClr val="3B85C6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2249" tIns="72249" rIns="72249" bIns="72249" numCol="1" anchor="t">
              <a:noAutofit/>
            </a:bodyPr>
            <a:lstStyle>
              <a:lvl1pPr>
                <a:defRPr sz="3600">
                  <a:solidFill>
                    <a:srgbClr val="FFFFFF"/>
                  </a:solidFill>
                </a:defRPr>
              </a:lvl1pPr>
            </a:lstStyle>
            <a:p>
              <a:r>
                <a:rPr sz="5120"/>
                <a:t>…</a:t>
              </a:r>
            </a:p>
          </p:txBody>
        </p:sp>
        <p:sp>
          <p:nvSpPr>
            <p:cNvPr id="37" name="…">
              <a:extLst>
                <a:ext uri="{FF2B5EF4-FFF2-40B4-BE49-F238E27FC236}">
                  <a16:creationId xmlns:a16="http://schemas.microsoft.com/office/drawing/2014/main" id="{9FFF9516-B37B-B243-B6F8-0AE7A385B600}"/>
                </a:ext>
              </a:extLst>
            </p:cNvPr>
            <p:cNvSpPr/>
            <p:nvPr/>
          </p:nvSpPr>
          <p:spPr>
            <a:xfrm>
              <a:off x="0" y="275210"/>
              <a:ext cx="1349565" cy="793738"/>
            </a:xfrm>
            <a:prstGeom prst="rect">
              <a:avLst/>
            </a:prstGeom>
            <a:solidFill>
              <a:srgbClr val="3B85C6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2249" tIns="72249" rIns="72249" bIns="72249" numCol="1" anchor="t">
              <a:noAutofit/>
            </a:bodyPr>
            <a:lstStyle>
              <a:lvl1pPr>
                <a:defRPr sz="3600">
                  <a:solidFill>
                    <a:srgbClr val="FFFFFF"/>
                  </a:solidFill>
                </a:defRPr>
              </a:lvl1pPr>
            </a:lstStyle>
            <a:p>
              <a:r>
                <a:rPr sz="5120"/>
                <a:t>…</a:t>
              </a:r>
            </a:p>
          </p:txBody>
        </p:sp>
      </p:grpSp>
      <p:pic>
        <p:nvPicPr>
          <p:cNvPr id="38" name="Image 37">
            <a:extLst>
              <a:ext uri="{FF2B5EF4-FFF2-40B4-BE49-F238E27FC236}">
                <a16:creationId xmlns:a16="http://schemas.microsoft.com/office/drawing/2014/main" id="{C7A43238-5EE7-D644-8594-18AB7A6E103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6283" y="7912231"/>
            <a:ext cx="2564295" cy="14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997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23" grpId="0" animBg="1"/>
      <p:bldP spid="24" grpId="0" animBg="1"/>
      <p:bldP spid="27" grpId="0" animBg="1"/>
      <p:bldP spid="29" grpId="0" animBg="1"/>
      <p:bldP spid="31" grpId="0" animBg="1"/>
      <p:bldP spid="32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487672" indent="-487672">
              <a:buClr>
                <a:srgbClr val="EA6B09"/>
              </a:buClr>
              <a:buFont typeface="Wingdings" pitchFamily="2" charset="2"/>
              <a:buChar char="§"/>
            </a:pPr>
            <a:r>
              <a:rPr lang="de-CH" sz="2800" dirty="0">
                <a:solidFill>
                  <a:schemeClr val="tx1"/>
                </a:solidFill>
              </a:rPr>
              <a:t>Ein rationelles Projekt im Bereich der öffentlichen Gesundheit, das von fünf Kantonen unterstützt wird, die ihre Investitionen zusammenlegen </a:t>
            </a:r>
          </a:p>
          <a:p>
            <a:pPr marL="487672" indent="-487672">
              <a:buClr>
                <a:srgbClr val="EA6B09"/>
              </a:buClr>
              <a:buFont typeface="Wingdings" pitchFamily="2" charset="2"/>
              <a:buChar char="§"/>
            </a:pPr>
            <a:r>
              <a:rPr lang="de-CH" sz="2800" dirty="0">
                <a:solidFill>
                  <a:schemeClr val="tx1"/>
                </a:solidFill>
              </a:rPr>
              <a:t>Eine Gemeinschaft, die allen Gesundheitsdienstleistern und allen Bürgern offen steht</a:t>
            </a:r>
          </a:p>
          <a:p>
            <a:pPr marL="487672" indent="-487672">
              <a:buClr>
                <a:srgbClr val="EA6B09"/>
              </a:buClr>
              <a:buFont typeface="Wingdings" pitchFamily="2" charset="2"/>
              <a:buChar char="§"/>
            </a:pPr>
            <a:r>
              <a:rPr lang="de-CH" sz="2800" dirty="0">
                <a:solidFill>
                  <a:schemeClr val="tx1"/>
                </a:solidFill>
              </a:rPr>
              <a:t>Eine zertifizierte, hochsichere, mehrsprachige E-</a:t>
            </a:r>
            <a:r>
              <a:rPr lang="de-CH" sz="2800" dirty="0" err="1">
                <a:solidFill>
                  <a:schemeClr val="tx1"/>
                </a:solidFill>
              </a:rPr>
              <a:t>Health</a:t>
            </a:r>
            <a:r>
              <a:rPr lang="de-CH" sz="2800" dirty="0">
                <a:solidFill>
                  <a:schemeClr val="tx1"/>
                </a:solidFill>
              </a:rPr>
              <a:t>-Plattform, die auf internationalen technischen Standards aufbaut</a:t>
            </a:r>
          </a:p>
          <a:p>
            <a:pPr marL="487672" indent="-487672">
              <a:buClr>
                <a:srgbClr val="EA6B09"/>
              </a:buClr>
              <a:buFont typeface="Wingdings" pitchFamily="2" charset="2"/>
              <a:buChar char="§"/>
            </a:pPr>
            <a:r>
              <a:rPr lang="de-CH" sz="2800" dirty="0">
                <a:solidFill>
                  <a:schemeClr val="tx1"/>
                </a:solidFill>
              </a:rPr>
              <a:t>Eine Reihe von Dienstleistungen mit hohem Mehrwert für Patienten und Fachleute</a:t>
            </a:r>
          </a:p>
          <a:p>
            <a:pPr marL="487672" indent="-487672">
              <a:buClr>
                <a:srgbClr val="EA6B09"/>
              </a:buClr>
              <a:buFont typeface="Wingdings" pitchFamily="2" charset="2"/>
              <a:buChar char="§"/>
            </a:pPr>
            <a:r>
              <a:rPr lang="de-CH" sz="2800" dirty="0">
                <a:solidFill>
                  <a:schemeClr val="tx1"/>
                </a:solidFill>
              </a:rPr>
              <a:t>Erfolg, der vom Engagement aller abhängt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CARA</a:t>
            </a:r>
          </a:p>
        </p:txBody>
      </p:sp>
    </p:spTree>
    <p:extLst>
      <p:ext uri="{BB962C8B-B14F-4D97-AF65-F5344CB8AC3E}">
        <p14:creationId xmlns:p14="http://schemas.microsoft.com/office/powerpoint/2010/main" val="134575234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H" dirty="0" err="1">
                <a:highlight>
                  <a:srgbClr val="FFFF00"/>
                </a:highlight>
              </a:rPr>
              <a:t>Beschreiben</a:t>
            </a:r>
            <a:r>
              <a:rPr lang="fr-CH" dirty="0">
                <a:highlight>
                  <a:srgbClr val="FFFF00"/>
                </a:highlight>
              </a:rPr>
              <a:t> </a:t>
            </a:r>
            <a:r>
              <a:rPr lang="fr-CH" dirty="0" err="1">
                <a:highlight>
                  <a:srgbClr val="FFFF00"/>
                </a:highlight>
              </a:rPr>
              <a:t>Sie</a:t>
            </a:r>
            <a:r>
              <a:rPr lang="fr-CH" dirty="0">
                <a:highlight>
                  <a:srgbClr val="FFFF00"/>
                </a:highlight>
              </a:rPr>
              <a:t> </a:t>
            </a:r>
            <a:r>
              <a:rPr lang="fr-CH" dirty="0" err="1">
                <a:highlight>
                  <a:srgbClr val="FFFF00"/>
                </a:highlight>
              </a:rPr>
              <a:t>potenzielle</a:t>
            </a:r>
            <a:r>
              <a:rPr lang="fr-CH" dirty="0">
                <a:highlight>
                  <a:srgbClr val="FFFF00"/>
                </a:highlight>
              </a:rPr>
              <a:t> </a:t>
            </a:r>
            <a:r>
              <a:rPr lang="fr-CH" dirty="0" err="1">
                <a:highlight>
                  <a:srgbClr val="FFFF00"/>
                </a:highlight>
              </a:rPr>
              <a:t>Gruppen</a:t>
            </a:r>
            <a:r>
              <a:rPr lang="fr-CH" dirty="0">
                <a:highlight>
                  <a:srgbClr val="FFFF00"/>
                </a:highlight>
              </a:rPr>
              <a:t>, </a:t>
            </a:r>
            <a:r>
              <a:rPr lang="fr-CH" dirty="0" err="1">
                <a:highlight>
                  <a:srgbClr val="FFFF00"/>
                </a:highlight>
              </a:rPr>
              <a:t>beabsichtigte</a:t>
            </a:r>
            <a:r>
              <a:rPr lang="fr-CH" dirty="0">
                <a:highlight>
                  <a:srgbClr val="FFFF00"/>
                </a:highlight>
              </a:rPr>
              <a:t> </a:t>
            </a:r>
            <a:r>
              <a:rPr lang="fr-CH" dirty="0" err="1">
                <a:highlight>
                  <a:srgbClr val="FFFF00"/>
                </a:highlight>
              </a:rPr>
              <a:t>Benutzer</a:t>
            </a:r>
            <a:r>
              <a:rPr lang="fr-CH" dirty="0">
                <a:highlight>
                  <a:srgbClr val="FFFF00"/>
                </a:highlight>
              </a:rPr>
              <a:t>, </a:t>
            </a:r>
            <a:r>
              <a:rPr lang="fr-CH" dirty="0" err="1">
                <a:highlight>
                  <a:srgbClr val="FFFF00"/>
                </a:highlight>
              </a:rPr>
              <a:t>verantwortliche</a:t>
            </a:r>
            <a:r>
              <a:rPr lang="fr-CH" dirty="0">
                <a:highlight>
                  <a:srgbClr val="FFFF00"/>
                </a:highlight>
              </a:rPr>
              <a:t> </a:t>
            </a:r>
            <a:r>
              <a:rPr lang="fr-CH" dirty="0" err="1">
                <a:highlight>
                  <a:srgbClr val="FFFF00"/>
                </a:highlight>
              </a:rPr>
              <a:t>Personen</a:t>
            </a:r>
            <a:r>
              <a:rPr lang="fr-CH" dirty="0">
                <a:highlight>
                  <a:srgbClr val="FFFF00"/>
                </a:highlight>
              </a:rPr>
              <a:t>, </a:t>
            </a:r>
            <a:r>
              <a:rPr lang="fr-CH" dirty="0" err="1">
                <a:highlight>
                  <a:srgbClr val="FFFF00"/>
                </a:highlight>
              </a:rPr>
              <a:t>Ziele</a:t>
            </a:r>
            <a:r>
              <a:rPr lang="fr-CH" dirty="0">
                <a:highlight>
                  <a:srgbClr val="FFFF00"/>
                </a:highlight>
              </a:rPr>
              <a:t>, </a:t>
            </a:r>
            <a:r>
              <a:rPr lang="fr-CH" dirty="0" err="1">
                <a:highlight>
                  <a:srgbClr val="FFFF00"/>
                </a:highlight>
              </a:rPr>
              <a:t>Prozesse</a:t>
            </a:r>
            <a:r>
              <a:rPr lang="fr-CH" dirty="0">
                <a:highlight>
                  <a:srgbClr val="FFFF00"/>
                </a:highlight>
              </a:rPr>
              <a:t> </a:t>
            </a:r>
            <a:r>
              <a:rPr lang="fr-CH" dirty="0" err="1">
                <a:highlight>
                  <a:srgbClr val="FFFF00"/>
                </a:highlight>
              </a:rPr>
              <a:t>usw</a:t>
            </a:r>
            <a:r>
              <a:rPr lang="fr-CH" dirty="0"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Organisation der </a:t>
            </a:r>
            <a:r>
              <a:rPr lang="fr-CH" dirty="0" err="1"/>
              <a:t>Einrichtung</a:t>
            </a:r>
            <a:r>
              <a:rPr lang="fr-CH" dirty="0"/>
              <a:t> </a:t>
            </a:r>
            <a:r>
              <a:rPr lang="fr-CH" dirty="0" err="1"/>
              <a:t>für</a:t>
            </a:r>
            <a:r>
              <a:rPr lang="fr-CH" dirty="0"/>
              <a:t> die </a:t>
            </a:r>
            <a:r>
              <a:rPr lang="fr-CH" dirty="0" err="1"/>
              <a:t>Nutzung</a:t>
            </a:r>
            <a:r>
              <a:rPr lang="fr-CH" dirty="0"/>
              <a:t> der EPD</a:t>
            </a:r>
          </a:p>
        </p:txBody>
      </p:sp>
    </p:spTree>
    <p:extLst>
      <p:ext uri="{BB962C8B-B14F-4D97-AF65-F5344CB8AC3E}">
        <p14:creationId xmlns:p14="http://schemas.microsoft.com/office/powerpoint/2010/main" val="231952302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dirty="0">
                <a:highlight>
                  <a:srgbClr val="FFFF00"/>
                </a:highlight>
              </a:rPr>
              <a:t>Erklärungen zum Zugang zur Plattform nach Wahl der Einrichtung</a:t>
            </a:r>
          </a:p>
          <a:p>
            <a:r>
              <a:rPr lang="de-CH" dirty="0">
                <a:highlight>
                  <a:srgbClr val="FFFF00"/>
                </a:highlight>
              </a:rPr>
              <a:t>Webportal</a:t>
            </a:r>
          </a:p>
          <a:p>
            <a:r>
              <a:rPr lang="de-CH" dirty="0">
                <a:highlight>
                  <a:srgbClr val="FFFF00"/>
                </a:highlight>
              </a:rPr>
              <a:t>Primärsystem</a:t>
            </a:r>
          </a:p>
          <a:p>
            <a:pPr marL="0" indent="0">
              <a:buNone/>
            </a:pPr>
            <a:endParaRPr lang="fr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Verwendung durch einen Gesundheitsfachperson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24596681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r>
              <a:rPr lang="de-CH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Demonstration von: </a:t>
            </a:r>
          </a:p>
          <a:p>
            <a:pPr marL="487672" lvl="1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Anmeldung auf der Plattform</a:t>
            </a:r>
          </a:p>
          <a:p>
            <a:pPr marL="487672" lvl="1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Einen Patienten finden</a:t>
            </a:r>
          </a:p>
          <a:p>
            <a:pPr marL="487672" lvl="1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Dokumente einsehen</a:t>
            </a:r>
          </a:p>
          <a:p>
            <a:pPr marL="487672" lvl="1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Dokumente einreichen</a:t>
            </a:r>
          </a:p>
          <a:p>
            <a:pPr marL="487672" lvl="1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Ein Dokument aktualisieren</a:t>
            </a:r>
          </a:p>
          <a:p>
            <a:pPr marL="487672" lvl="1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Dokumente herunterladen</a:t>
            </a:r>
          </a:p>
          <a:p>
            <a:pPr marL="487672" lvl="1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Einen Notzugang herstellen</a:t>
            </a:r>
          </a:p>
          <a:p>
            <a:pPr marL="487672" lvl="1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Zugriffsrechte delegieren</a:t>
            </a:r>
          </a:p>
          <a:p>
            <a:pPr marL="487672" lvl="1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endParaRPr lang="fr-CH" sz="2800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Verwendung durch einen Gesundheitsfachperson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98597380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Das</a:t>
            </a:r>
            <a:r>
              <a:rPr lang="fr-CH" dirty="0"/>
              <a:t> </a:t>
            </a:r>
            <a:r>
              <a:rPr lang="fr-CH" dirty="0" err="1"/>
              <a:t>elektronische</a:t>
            </a:r>
            <a:r>
              <a:rPr lang="fr-CH" dirty="0"/>
              <a:t> </a:t>
            </a:r>
            <a:r>
              <a:rPr lang="fr-CH" dirty="0" err="1"/>
              <a:t>Patientendossier</a:t>
            </a:r>
            <a:r>
              <a:rPr lang="fr-CH" dirty="0"/>
              <a:t>	</a:t>
            </a:r>
          </a:p>
        </p:txBody>
      </p:sp>
      <p:sp>
        <p:nvSpPr>
          <p:cNvPr id="4" name="Flèche courbée vers la droite 3">
            <a:extLst>
              <a:ext uri="{FF2B5EF4-FFF2-40B4-BE49-F238E27FC236}">
                <a16:creationId xmlns:a16="http://schemas.microsoft.com/office/drawing/2014/main" id="{84AF5C87-3BD8-2444-964A-CB3C1AA79697}"/>
              </a:ext>
            </a:extLst>
          </p:cNvPr>
          <p:cNvSpPr/>
          <p:nvPr/>
        </p:nvSpPr>
        <p:spPr>
          <a:xfrm>
            <a:off x="4131532" y="3232072"/>
            <a:ext cx="4347410" cy="5350554"/>
          </a:xfrm>
          <a:prstGeom prst="curvedRightArrow">
            <a:avLst>
              <a:gd name="adj1" fmla="val 11789"/>
              <a:gd name="adj2" fmla="val 2477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00460" hangingPunct="1">
              <a:defRPr/>
            </a:pPr>
            <a:endParaRPr lang="fr-CH" sz="2560" b="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lèche courbée vers la droite 4">
            <a:extLst>
              <a:ext uri="{FF2B5EF4-FFF2-40B4-BE49-F238E27FC236}">
                <a16:creationId xmlns:a16="http://schemas.microsoft.com/office/drawing/2014/main" id="{00FF9816-3D6E-1646-B01D-ADE7AF5619D1}"/>
              </a:ext>
            </a:extLst>
          </p:cNvPr>
          <p:cNvSpPr/>
          <p:nvPr/>
        </p:nvSpPr>
        <p:spPr>
          <a:xfrm flipH="1" flipV="1">
            <a:off x="8965369" y="2989467"/>
            <a:ext cx="4346880" cy="5350400"/>
          </a:xfrm>
          <a:prstGeom prst="curvedRightArrow">
            <a:avLst>
              <a:gd name="adj1" fmla="val 13640"/>
              <a:gd name="adj2" fmla="val 23096"/>
              <a:gd name="adj3" fmla="val 285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00460" hangingPunct="1">
              <a:defRPr/>
            </a:pPr>
            <a:endParaRPr lang="fr-CH" sz="2560" b="0" kern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C06CA22-4B59-E141-8A9C-28E03A1B7502}"/>
              </a:ext>
            </a:extLst>
          </p:cNvPr>
          <p:cNvGrpSpPr/>
          <p:nvPr/>
        </p:nvGrpSpPr>
        <p:grpSpPr>
          <a:xfrm>
            <a:off x="10418703" y="1975871"/>
            <a:ext cx="757395" cy="1073007"/>
            <a:chOff x="883137" y="4505151"/>
            <a:chExt cx="532543" cy="754458"/>
          </a:xfrm>
        </p:grpSpPr>
        <p:pic>
          <p:nvPicPr>
            <p:cNvPr id="7" name="Picture 3" descr="C:\Documents and Settings\micheletc\Local Settings\Temporary Internet Files\Content.IE5\OF8RLEE4\MC900251667[1].wmf">
              <a:extLst>
                <a:ext uri="{FF2B5EF4-FFF2-40B4-BE49-F238E27FC236}">
                  <a16:creationId xmlns:a16="http://schemas.microsoft.com/office/drawing/2014/main" id="{43C16F96-CFB6-7C4C-8B61-BAE8E0B3E3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99100" y="4505151"/>
              <a:ext cx="316580" cy="501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FA7CCAF-C962-C840-82A3-B82614FD5C8F}"/>
                </a:ext>
              </a:extLst>
            </p:cNvPr>
            <p:cNvSpPr txBox="1"/>
            <p:nvPr/>
          </p:nvSpPr>
          <p:spPr bwMode="auto">
            <a:xfrm>
              <a:off x="883137" y="5009976"/>
              <a:ext cx="445434" cy="2496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1300460" eaLnBrk="0">
                <a:defRPr/>
              </a:pPr>
              <a:r>
                <a:rPr lang="fr-CH" sz="1707" b="0" dirty="0" err="1">
                  <a:solidFill>
                    <a:sysClr val="windowText" lastClr="000000"/>
                  </a:solidFill>
                  <a:latin typeface="Arial"/>
                  <a:ea typeface="+mn-ea"/>
                  <a:cs typeface="+mn-cs"/>
                </a:rPr>
                <a:t>Artzt</a:t>
              </a:r>
              <a:endParaRPr lang="fr-FR" sz="1707" b="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83EAB065-C3FC-1C42-96DE-F1014BA6A232}"/>
              </a:ext>
            </a:extLst>
          </p:cNvPr>
          <p:cNvGrpSpPr/>
          <p:nvPr/>
        </p:nvGrpSpPr>
        <p:grpSpPr>
          <a:xfrm>
            <a:off x="6316952" y="2155940"/>
            <a:ext cx="1109599" cy="1018820"/>
            <a:chOff x="3020678" y="3940428"/>
            <a:chExt cx="780186" cy="716358"/>
          </a:xfrm>
        </p:grpSpPr>
        <p:pic>
          <p:nvPicPr>
            <p:cNvPr id="10" name="Picture 3" descr="C:\Documents and Settings\micheletc\Local Settings\Temporary Internet Files\Content.IE5\A7AM4CED\MC900251673[1].wmf">
              <a:extLst>
                <a:ext uri="{FF2B5EF4-FFF2-40B4-BE49-F238E27FC236}">
                  <a16:creationId xmlns:a16="http://schemas.microsoft.com/office/drawing/2014/main" id="{836A66A0-2AAD-1C4F-8FD7-E7DDCCAFCD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88527" y="3940428"/>
              <a:ext cx="409909" cy="528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70DC4F4-33CC-2347-A1A4-93DEA78712A3}"/>
                </a:ext>
              </a:extLst>
            </p:cNvPr>
            <p:cNvSpPr txBox="1"/>
            <p:nvPr/>
          </p:nvSpPr>
          <p:spPr bwMode="auto">
            <a:xfrm>
              <a:off x="3020678" y="4407153"/>
              <a:ext cx="780186" cy="2496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1300460" eaLnBrk="0">
                <a:defRPr/>
              </a:pPr>
              <a:r>
                <a:rPr lang="fr-CH" sz="1707" b="0" dirty="0" err="1">
                  <a:solidFill>
                    <a:sysClr val="windowText" lastClr="000000"/>
                  </a:solidFill>
                  <a:latin typeface="Arial"/>
                  <a:ea typeface="+mn-ea"/>
                  <a:cs typeface="+mn-cs"/>
                </a:rPr>
                <a:t>Apotheke</a:t>
              </a:r>
              <a:endParaRPr lang="fr-FR" sz="1707" b="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7CDB463-F5A1-A342-8E5B-09E1CD9A6C5B}"/>
              </a:ext>
            </a:extLst>
          </p:cNvPr>
          <p:cNvGrpSpPr/>
          <p:nvPr/>
        </p:nvGrpSpPr>
        <p:grpSpPr>
          <a:xfrm>
            <a:off x="10494199" y="8234275"/>
            <a:ext cx="849422" cy="1012047"/>
            <a:chOff x="4835036" y="4924599"/>
            <a:chExt cx="597250" cy="711596"/>
          </a:xfrm>
        </p:grpSpPr>
        <p:pic>
          <p:nvPicPr>
            <p:cNvPr id="13" name="Picture 4" descr="C:\Program Files\Microsoft Office\MEDIA\CAGCAT10\j0305257.wmf">
              <a:extLst>
                <a:ext uri="{FF2B5EF4-FFF2-40B4-BE49-F238E27FC236}">
                  <a16:creationId xmlns:a16="http://schemas.microsoft.com/office/drawing/2014/main" id="{133904C1-F624-8B43-8D1D-B94EDD3AA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04198" y="4924599"/>
              <a:ext cx="328088" cy="526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2F4159A-E49B-7448-A3A3-C9E0F5A2E723}"/>
                </a:ext>
              </a:extLst>
            </p:cNvPr>
            <p:cNvSpPr txBox="1"/>
            <p:nvPr/>
          </p:nvSpPr>
          <p:spPr bwMode="auto">
            <a:xfrm>
              <a:off x="4835036" y="5386562"/>
              <a:ext cx="523205" cy="2496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1300460" eaLnBrk="0">
                <a:defRPr/>
              </a:pPr>
              <a:r>
                <a:rPr lang="fr-CH" sz="1707" b="0" dirty="0">
                  <a:solidFill>
                    <a:sysClr val="windowText" lastClr="000000"/>
                  </a:solidFill>
                  <a:latin typeface="Arial"/>
                  <a:ea typeface="+mn-ea"/>
                  <a:cs typeface="+mn-cs"/>
                </a:rPr>
                <a:t>Labor</a:t>
              </a:r>
              <a:endParaRPr lang="fr-FR" sz="1707" b="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B8E0783-67C2-D048-B2DA-5312BD7D19D9}"/>
              </a:ext>
            </a:extLst>
          </p:cNvPr>
          <p:cNvGrpSpPr/>
          <p:nvPr/>
        </p:nvGrpSpPr>
        <p:grpSpPr>
          <a:xfrm>
            <a:off x="12872812" y="3514736"/>
            <a:ext cx="939702" cy="872806"/>
            <a:chOff x="7283927" y="5108228"/>
            <a:chExt cx="660728" cy="613692"/>
          </a:xfrm>
        </p:grpSpPr>
        <p:pic>
          <p:nvPicPr>
            <p:cNvPr id="16" name="Picture 13" descr="C:\Documents and Settings\micheletc\Local Settings\Temporary Internet Files\Content.IE5\3YDPZXW2\MC900239657[1].wmf">
              <a:extLst>
                <a:ext uri="{FF2B5EF4-FFF2-40B4-BE49-F238E27FC236}">
                  <a16:creationId xmlns:a16="http://schemas.microsoft.com/office/drawing/2014/main" id="{F56CFED1-CD56-0144-9B03-685E3ED2C3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68710" y="5108228"/>
              <a:ext cx="575945" cy="446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9EEF576-5159-734C-AD01-9A13E1538B0C}"/>
                </a:ext>
              </a:extLst>
            </p:cNvPr>
            <p:cNvSpPr txBox="1"/>
            <p:nvPr/>
          </p:nvSpPr>
          <p:spPr bwMode="auto">
            <a:xfrm>
              <a:off x="7283927" y="5472287"/>
              <a:ext cx="496155" cy="2496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1300460" eaLnBrk="0">
                <a:defRPr/>
              </a:pPr>
              <a:r>
                <a:rPr lang="fr-CH" sz="1707" b="0" dirty="0" err="1">
                  <a:solidFill>
                    <a:sysClr val="windowText" lastClr="000000"/>
                  </a:solidFill>
                  <a:latin typeface="Arial"/>
                  <a:ea typeface="+mn-ea"/>
                  <a:cs typeface="+mn-cs"/>
                </a:rPr>
                <a:t>Klinik</a:t>
              </a:r>
              <a:endParaRPr lang="fr-FR" sz="1707" b="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29AEEC3-D0A6-C44D-978E-AC5D377FB91E}"/>
              </a:ext>
            </a:extLst>
          </p:cNvPr>
          <p:cNvGrpSpPr/>
          <p:nvPr/>
        </p:nvGrpSpPr>
        <p:grpSpPr>
          <a:xfrm>
            <a:off x="5031491" y="8175603"/>
            <a:ext cx="1579802" cy="978180"/>
            <a:chOff x="5627198" y="5971753"/>
            <a:chExt cx="1110798" cy="687783"/>
          </a:xfrm>
        </p:grpSpPr>
        <p:pic>
          <p:nvPicPr>
            <p:cNvPr id="19" name="Picture 20" descr="C:\Documents and Settings\micheletc\Local Settings\Temporary Internet Files\Content.IE5\DSCWE1AB\MC900343525[1].wmf">
              <a:extLst>
                <a:ext uri="{FF2B5EF4-FFF2-40B4-BE49-F238E27FC236}">
                  <a16:creationId xmlns:a16="http://schemas.microsoft.com/office/drawing/2014/main" id="{DA242A68-6524-4A47-8DC0-C10DCC50CF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627198" y="5971753"/>
              <a:ext cx="936625" cy="506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B73D0DD-7977-6B41-95BD-ABCCC6E3A0B3}"/>
                </a:ext>
              </a:extLst>
            </p:cNvPr>
            <p:cNvSpPr txBox="1"/>
            <p:nvPr/>
          </p:nvSpPr>
          <p:spPr bwMode="auto">
            <a:xfrm>
              <a:off x="5838336" y="6409903"/>
              <a:ext cx="899660" cy="2496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1300460" eaLnBrk="0">
                <a:defRPr/>
              </a:pPr>
              <a:r>
                <a:rPr lang="fr-CH" sz="1707" b="0" dirty="0" err="1">
                  <a:solidFill>
                    <a:sysClr val="windowText" lastClr="000000"/>
                  </a:solidFill>
                  <a:latin typeface="Arial"/>
                  <a:ea typeface="+mn-ea"/>
                  <a:cs typeface="+mn-cs"/>
                </a:rPr>
                <a:t>Pflegeheim</a:t>
              </a:r>
              <a:endParaRPr lang="fr-FR" sz="1707" b="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8F798B7-F899-F54F-AE41-CE57A988A103}"/>
              </a:ext>
            </a:extLst>
          </p:cNvPr>
          <p:cNvGrpSpPr/>
          <p:nvPr/>
        </p:nvGrpSpPr>
        <p:grpSpPr>
          <a:xfrm>
            <a:off x="3037009" y="6239907"/>
            <a:ext cx="893804" cy="951087"/>
            <a:chOff x="7571886" y="5971753"/>
            <a:chExt cx="628456" cy="668733"/>
          </a:xfrm>
        </p:grpSpPr>
        <p:pic>
          <p:nvPicPr>
            <p:cNvPr id="22" name="Picture 14" descr="C:\Documents and Settings\micheletc\Local Settings\Temporary Internet Files\Content.IE5\EYYA6CJ8\MC900196310[1].wmf">
              <a:extLst>
                <a:ext uri="{FF2B5EF4-FFF2-40B4-BE49-F238E27FC236}">
                  <a16:creationId xmlns:a16="http://schemas.microsoft.com/office/drawing/2014/main" id="{30E3B9B7-87A2-454D-A93B-88782DA2FD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571886" y="5971753"/>
              <a:ext cx="503444" cy="474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4517D46-7FB8-A240-8F38-4AE502C2A547}"/>
                </a:ext>
              </a:extLst>
            </p:cNvPr>
            <p:cNvSpPr txBox="1"/>
            <p:nvPr/>
          </p:nvSpPr>
          <p:spPr bwMode="auto">
            <a:xfrm>
              <a:off x="7643323" y="6390853"/>
              <a:ext cx="557019" cy="2496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1300460" eaLnBrk="0">
                <a:defRPr/>
              </a:pPr>
              <a:r>
                <a:rPr lang="fr-CH" sz="1707" b="0" dirty="0" err="1">
                  <a:solidFill>
                    <a:sysClr val="windowText" lastClr="000000"/>
                  </a:solidFill>
                  <a:latin typeface="Arial"/>
                  <a:ea typeface="+mn-ea"/>
                  <a:cs typeface="+mn-cs"/>
                </a:rPr>
                <a:t>Spitex</a:t>
              </a:r>
              <a:endParaRPr lang="fr-FR" sz="1707" b="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9BE72C99-9189-AD4B-A037-270E674430CA}"/>
              </a:ext>
            </a:extLst>
          </p:cNvPr>
          <p:cNvGrpSpPr/>
          <p:nvPr/>
        </p:nvGrpSpPr>
        <p:grpSpPr>
          <a:xfrm>
            <a:off x="13238608" y="6483511"/>
            <a:ext cx="1218602" cy="1174324"/>
            <a:chOff x="6174661" y="5180236"/>
            <a:chExt cx="856830" cy="825697"/>
          </a:xfrm>
        </p:grpSpPr>
        <p:pic>
          <p:nvPicPr>
            <p:cNvPr id="25" name="Picture 4" descr="C:\Users\gnaegi\AppData\Local\Microsoft\Windows\Temporary Internet Files\Content.IE5\6VMPO57Y\MC900279278[1].wmf">
              <a:extLst>
                <a:ext uri="{FF2B5EF4-FFF2-40B4-BE49-F238E27FC236}">
                  <a16:creationId xmlns:a16="http://schemas.microsoft.com/office/drawing/2014/main" id="{071D0565-AB0B-0E43-BE0D-B77F63985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320006" y="5180236"/>
              <a:ext cx="406967" cy="566688"/>
            </a:xfrm>
            <a:prstGeom prst="rect">
              <a:avLst/>
            </a:prstGeom>
            <a:noFill/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7E239D22-6193-AE4A-A81D-DD95932829D7}"/>
                </a:ext>
              </a:extLst>
            </p:cNvPr>
            <p:cNvSpPr txBox="1"/>
            <p:nvPr/>
          </p:nvSpPr>
          <p:spPr bwMode="auto">
            <a:xfrm>
              <a:off x="6174661" y="5756300"/>
              <a:ext cx="856830" cy="2496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1300460" eaLnBrk="0">
                <a:defRPr/>
              </a:pPr>
              <a:r>
                <a:rPr lang="fr-CH" sz="1707" b="0" dirty="0">
                  <a:solidFill>
                    <a:sysClr val="windowText" lastClr="000000"/>
                  </a:solidFill>
                  <a:latin typeface="Arial"/>
                  <a:ea typeface="+mn-ea"/>
                  <a:cs typeface="+mn-cs"/>
                </a:rPr>
                <a:t>Radiologie</a:t>
              </a:r>
              <a:endParaRPr lang="fr-FR" sz="1707" b="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4337827-FEDA-3A43-85E7-8E43F9E98056}"/>
              </a:ext>
            </a:extLst>
          </p:cNvPr>
          <p:cNvGrpSpPr/>
          <p:nvPr/>
        </p:nvGrpSpPr>
        <p:grpSpPr>
          <a:xfrm>
            <a:off x="3574702" y="3084084"/>
            <a:ext cx="1024113" cy="1379147"/>
            <a:chOff x="3639114" y="2546762"/>
            <a:chExt cx="720080" cy="969713"/>
          </a:xfrm>
        </p:grpSpPr>
        <p:pic>
          <p:nvPicPr>
            <p:cNvPr id="28" name="Picture 2" descr="C:\Users\gnaegi\AppData\Local\Microsoft\Windows\Temporary Internet Files\Content.IE5\DGREP0XS\MC900286864[1].wmf">
              <a:extLst>
                <a:ext uri="{FF2B5EF4-FFF2-40B4-BE49-F238E27FC236}">
                  <a16:creationId xmlns:a16="http://schemas.microsoft.com/office/drawing/2014/main" id="{B34A2567-78FB-F548-A9EA-B31E718B1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639114" y="2546762"/>
              <a:ext cx="720080" cy="720080"/>
            </a:xfrm>
            <a:prstGeom prst="rect">
              <a:avLst/>
            </a:prstGeom>
            <a:noFill/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18998884-4B35-594A-843D-4C3A702D170A}"/>
                </a:ext>
              </a:extLst>
            </p:cNvPr>
            <p:cNvSpPr txBox="1"/>
            <p:nvPr/>
          </p:nvSpPr>
          <p:spPr bwMode="auto">
            <a:xfrm>
              <a:off x="3698436" y="3266842"/>
              <a:ext cx="514189" cy="2496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1300460" eaLnBrk="0">
                <a:defRPr/>
              </a:pPr>
              <a:r>
                <a:rPr lang="fr-CH" sz="1707" b="0" dirty="0" err="1">
                  <a:solidFill>
                    <a:sysClr val="windowText" lastClr="000000"/>
                  </a:solidFill>
                  <a:latin typeface="Arial"/>
                  <a:ea typeface="+mn-ea"/>
                  <a:cs typeface="+mn-cs"/>
                </a:rPr>
                <a:t>Spital</a:t>
              </a:r>
              <a:endParaRPr lang="fr-FR" sz="1707" b="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27374F30-4B79-134C-95CB-540AF2A4510D}"/>
              </a:ext>
            </a:extLst>
          </p:cNvPr>
          <p:cNvCxnSpPr/>
          <p:nvPr/>
        </p:nvCxnSpPr>
        <p:spPr>
          <a:xfrm flipV="1">
            <a:off x="5419455" y="3930879"/>
            <a:ext cx="1937987" cy="58781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B9E202F9-8BD1-1F4A-8180-E8A50DF058F8}"/>
              </a:ext>
            </a:extLst>
          </p:cNvPr>
          <p:cNvCxnSpPr/>
          <p:nvPr/>
        </p:nvCxnSpPr>
        <p:spPr>
          <a:xfrm>
            <a:off x="5419455" y="4518694"/>
            <a:ext cx="6908580" cy="22831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8D3AE440-0A0E-EB4F-9554-EDA7661B9ED6}"/>
              </a:ext>
            </a:extLst>
          </p:cNvPr>
          <p:cNvCxnSpPr/>
          <p:nvPr/>
        </p:nvCxnSpPr>
        <p:spPr>
          <a:xfrm>
            <a:off x="5419455" y="4518694"/>
            <a:ext cx="1669375" cy="302081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312638CF-4D79-8A4A-A81C-FAF6D578C338}"/>
              </a:ext>
            </a:extLst>
          </p:cNvPr>
          <p:cNvCxnSpPr/>
          <p:nvPr/>
        </p:nvCxnSpPr>
        <p:spPr>
          <a:xfrm>
            <a:off x="7493231" y="3943681"/>
            <a:ext cx="3900739" cy="36703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D6076D2F-3224-B84A-BC76-C9F85D52B763}"/>
              </a:ext>
            </a:extLst>
          </p:cNvPr>
          <p:cNvCxnSpPr/>
          <p:nvPr/>
        </p:nvCxnSpPr>
        <p:spPr>
          <a:xfrm flipH="1">
            <a:off x="7836508" y="4340636"/>
            <a:ext cx="3724736" cy="325511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042FB4DC-4695-884E-88F3-F11B3E81DF2C}"/>
              </a:ext>
            </a:extLst>
          </p:cNvPr>
          <p:cNvCxnSpPr/>
          <p:nvPr/>
        </p:nvCxnSpPr>
        <p:spPr>
          <a:xfrm flipH="1">
            <a:off x="4530185" y="4426464"/>
            <a:ext cx="6663616" cy="141347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182492C8-A184-9945-B080-4EF8C6409B7C}"/>
              </a:ext>
            </a:extLst>
          </p:cNvPr>
          <p:cNvCxnSpPr>
            <a:cxnSpLocks/>
          </p:cNvCxnSpPr>
          <p:nvPr/>
        </p:nvCxnSpPr>
        <p:spPr>
          <a:xfrm>
            <a:off x="5419455" y="4518693"/>
            <a:ext cx="5212040" cy="27549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DB69F7C5-BE95-274F-BAD3-EBDCB8178D57}"/>
              </a:ext>
            </a:extLst>
          </p:cNvPr>
          <p:cNvCxnSpPr/>
          <p:nvPr/>
        </p:nvCxnSpPr>
        <p:spPr>
          <a:xfrm flipV="1">
            <a:off x="4751869" y="5728759"/>
            <a:ext cx="8278443" cy="23943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B6245F20-6A52-C44D-8B22-BB1CFC778C53}"/>
              </a:ext>
            </a:extLst>
          </p:cNvPr>
          <p:cNvCxnSpPr/>
          <p:nvPr/>
        </p:nvCxnSpPr>
        <p:spPr>
          <a:xfrm flipH="1" flipV="1">
            <a:off x="5873901" y="4488476"/>
            <a:ext cx="7046162" cy="111202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9D39B3A0-F995-E749-A97E-0F8F1BCA7489}"/>
              </a:ext>
            </a:extLst>
          </p:cNvPr>
          <p:cNvGrpSpPr/>
          <p:nvPr/>
        </p:nvGrpSpPr>
        <p:grpSpPr>
          <a:xfrm>
            <a:off x="6783925" y="4163227"/>
            <a:ext cx="1579575" cy="1208081"/>
            <a:chOff x="2494787" y="3932178"/>
            <a:chExt cx="1110639" cy="84943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AF9BE21-F7C7-A04E-8CF3-E0A2A460B650}"/>
                </a:ext>
              </a:extLst>
            </p:cNvPr>
            <p:cNvSpPr/>
            <p:nvPr/>
          </p:nvSpPr>
          <p:spPr>
            <a:xfrm>
              <a:off x="2494787" y="3932178"/>
              <a:ext cx="1110639" cy="849432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defTabSz="1300460" hangingPunct="1">
                <a:defRPr/>
              </a:pPr>
              <a:r>
                <a:rPr lang="fr-CH" sz="2276" b="0" kern="1200" dirty="0">
                  <a:solidFill>
                    <a:prstClr val="black"/>
                  </a:solidFill>
                  <a:latin typeface="Calibri"/>
                </a:rPr>
                <a:t>Email</a:t>
              </a:r>
            </a:p>
          </p:txBody>
        </p: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0ADD27F8-4405-4D43-9603-A088DF3C5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00941" y="3953216"/>
              <a:ext cx="538930" cy="538930"/>
            </a:xfrm>
            <a:prstGeom prst="rect">
              <a:avLst/>
            </a:prstGeom>
          </p:spPr>
        </p:pic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54B31DC9-04CF-3849-B272-60079EC098BF}"/>
              </a:ext>
            </a:extLst>
          </p:cNvPr>
          <p:cNvGrpSpPr/>
          <p:nvPr/>
        </p:nvGrpSpPr>
        <p:grpSpPr>
          <a:xfrm>
            <a:off x="6013718" y="5869075"/>
            <a:ext cx="1579575" cy="1274099"/>
            <a:chOff x="6318700" y="3234264"/>
            <a:chExt cx="1110639" cy="89585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91D7A2B-6B6A-C842-9D66-19A98DB59418}"/>
                </a:ext>
              </a:extLst>
            </p:cNvPr>
            <p:cNvSpPr/>
            <p:nvPr/>
          </p:nvSpPr>
          <p:spPr>
            <a:xfrm>
              <a:off x="6318700" y="3280683"/>
              <a:ext cx="1110639" cy="849432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defTabSz="1300460" hangingPunct="1">
                <a:defRPr/>
              </a:pPr>
              <a:r>
                <a:rPr lang="fr-CH" sz="2276" b="0" kern="1200" dirty="0">
                  <a:solidFill>
                    <a:prstClr val="black"/>
                  </a:solidFill>
                  <a:latin typeface="Calibri"/>
                </a:rPr>
                <a:t>Téléphone</a:t>
              </a:r>
            </a:p>
          </p:txBody>
        </p: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09837758-C914-9C4C-B098-98543E3FB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41108" y="3234264"/>
              <a:ext cx="757237" cy="757237"/>
            </a:xfrm>
            <a:prstGeom prst="rect">
              <a:avLst/>
            </a:prstGeom>
          </p:spPr>
        </p:pic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375E9BDE-F8C8-A346-866C-D6C346CAFC41}"/>
              </a:ext>
            </a:extLst>
          </p:cNvPr>
          <p:cNvGrpSpPr/>
          <p:nvPr/>
        </p:nvGrpSpPr>
        <p:grpSpPr>
          <a:xfrm>
            <a:off x="9271745" y="4327559"/>
            <a:ext cx="1579575" cy="1241148"/>
            <a:chOff x="3777329" y="4464874"/>
            <a:chExt cx="1110639" cy="87268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4C7016E-4803-6C4B-968E-875EA9B59CE2}"/>
                </a:ext>
              </a:extLst>
            </p:cNvPr>
            <p:cNvSpPr/>
            <p:nvPr/>
          </p:nvSpPr>
          <p:spPr>
            <a:xfrm>
              <a:off x="3777329" y="4488124"/>
              <a:ext cx="1110639" cy="849432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defTabSz="1300460" hangingPunct="1">
                <a:defRPr/>
              </a:pPr>
              <a:r>
                <a:rPr lang="fr-CH" sz="2276" b="0" kern="1200" dirty="0">
                  <a:solidFill>
                    <a:prstClr val="black"/>
                  </a:solidFill>
                  <a:latin typeface="Calibri"/>
                </a:rPr>
                <a:t>Fax</a:t>
              </a:r>
            </a:p>
          </p:txBody>
        </p:sp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5AAE27FD-A5C6-794E-9E96-EA8074502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51901" y="4464874"/>
              <a:ext cx="730394" cy="730394"/>
            </a:xfrm>
            <a:prstGeom prst="rect">
              <a:avLst/>
            </a:prstGeom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0520C1C3-FAD1-9A4C-BE28-E74A96AD0B62}"/>
              </a:ext>
            </a:extLst>
          </p:cNvPr>
          <p:cNvGrpSpPr/>
          <p:nvPr/>
        </p:nvGrpSpPr>
        <p:grpSpPr>
          <a:xfrm>
            <a:off x="8871399" y="6017735"/>
            <a:ext cx="1579575" cy="1208081"/>
            <a:chOff x="5312996" y="4405355"/>
            <a:chExt cx="1110639" cy="84943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07FF458-9F6D-EA4C-85B6-5CBCE19A7521}"/>
                </a:ext>
              </a:extLst>
            </p:cNvPr>
            <p:cNvSpPr/>
            <p:nvPr/>
          </p:nvSpPr>
          <p:spPr>
            <a:xfrm>
              <a:off x="5312996" y="4405355"/>
              <a:ext cx="1110639" cy="849432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defTabSz="1300460" hangingPunct="1">
                <a:defRPr/>
              </a:pPr>
              <a:r>
                <a:rPr lang="fr-CH" sz="2276" b="0" kern="1200" dirty="0">
                  <a:solidFill>
                    <a:prstClr val="black"/>
                  </a:solidFill>
                  <a:latin typeface="Calibri"/>
                </a:rPr>
                <a:t>Courier</a:t>
              </a: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3CE41959-CE4A-BF47-9C3A-7F3FB29B2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55817" y="4417330"/>
              <a:ext cx="631051" cy="631051"/>
            </a:xfrm>
            <a:prstGeom prst="rect">
              <a:avLst/>
            </a:prstGeom>
          </p:spPr>
        </p:pic>
      </p:grp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FEA7401A-72EF-9D45-B7AD-64CD079ACBDD}"/>
              </a:ext>
            </a:extLst>
          </p:cNvPr>
          <p:cNvCxnSpPr>
            <a:cxnSpLocks/>
          </p:cNvCxnSpPr>
          <p:nvPr/>
        </p:nvCxnSpPr>
        <p:spPr>
          <a:xfrm flipV="1">
            <a:off x="10609702" y="4160587"/>
            <a:ext cx="341271" cy="323889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09B8798C-038B-8F48-BCE2-056BF9092730}"/>
              </a:ext>
            </a:extLst>
          </p:cNvPr>
          <p:cNvCxnSpPr>
            <a:cxnSpLocks/>
          </p:cNvCxnSpPr>
          <p:nvPr/>
        </p:nvCxnSpPr>
        <p:spPr>
          <a:xfrm flipH="1" flipV="1">
            <a:off x="11167721" y="4377334"/>
            <a:ext cx="1373074" cy="18961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322DE0BA-7920-2346-9CE8-4B1D2FAC3B25}"/>
              </a:ext>
            </a:extLst>
          </p:cNvPr>
          <p:cNvCxnSpPr>
            <a:cxnSpLocks/>
          </p:cNvCxnSpPr>
          <p:nvPr/>
        </p:nvCxnSpPr>
        <p:spPr>
          <a:xfrm flipH="1">
            <a:off x="4598815" y="4518693"/>
            <a:ext cx="820640" cy="151607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E7ED2100-4F2C-D140-BBC9-E7E4BB05ED0B}"/>
              </a:ext>
            </a:extLst>
          </p:cNvPr>
          <p:cNvCxnSpPr>
            <a:cxnSpLocks/>
          </p:cNvCxnSpPr>
          <p:nvPr/>
        </p:nvCxnSpPr>
        <p:spPr>
          <a:xfrm flipV="1">
            <a:off x="5419455" y="4377334"/>
            <a:ext cx="6141789" cy="1413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0492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r>
              <a:rPr lang="de-CH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Demonstration von: </a:t>
            </a:r>
          </a:p>
          <a:p>
            <a:pPr marL="487672" lvl="1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Wahl des Fachperson, für den die Hilfsperson arbeitet</a:t>
            </a:r>
            <a:endParaRPr lang="de-CH" sz="2800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87672" lvl="1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endParaRPr lang="de-CH" sz="2800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lvl="1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endParaRPr lang="de-CH" sz="2800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lvl="1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r>
              <a:rPr lang="de-CH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Gleiche Funktionen wie bei einem Profi</a:t>
            </a:r>
            <a:endParaRPr lang="de-CH" sz="36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Verwendung durch einen Hilfsperson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17008138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0000" y="2520001"/>
            <a:ext cx="3197643" cy="1060656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fr-CH" sz="2200" b="1" dirty="0" err="1"/>
              <a:t>Risiken</a:t>
            </a:r>
            <a:endParaRPr lang="fr-CH" sz="2200" b="1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Sicherheit</a:t>
            </a:r>
            <a:r>
              <a:rPr lang="fr-CH" dirty="0"/>
              <a:t> </a:t>
            </a:r>
            <a:r>
              <a:rPr lang="fr-CH" dirty="0" err="1"/>
              <a:t>und</a:t>
            </a:r>
            <a:r>
              <a:rPr lang="fr-CH" dirty="0"/>
              <a:t> </a:t>
            </a:r>
            <a:r>
              <a:rPr lang="fr-CH" dirty="0" err="1"/>
              <a:t>Datenschutz</a:t>
            </a:r>
            <a:endParaRPr lang="fr-CH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7E2FF7-EFD8-B045-AB50-F9F7FFC39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595" y="3841482"/>
            <a:ext cx="3969484" cy="305154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8EC410-B176-B648-893A-04CDC98BA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1404" y="3808554"/>
            <a:ext cx="2368792" cy="308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0789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de-CH" sz="8800" b="1" dirty="0"/>
              <a:t>Sicherheit</a:t>
            </a:r>
          </a:p>
          <a:p>
            <a:pPr>
              <a:buFont typeface="Wingdings" pitchFamily="2" charset="2"/>
              <a:buChar char="§"/>
            </a:pPr>
            <a:r>
              <a:rPr lang="de-CH" sz="9600" dirty="0"/>
              <a:t>Sicherheit und Datenschutz ist eine der Prioritäten von CARA.</a:t>
            </a:r>
          </a:p>
          <a:p>
            <a:pPr>
              <a:buFont typeface="Wingdings" pitchFamily="2" charset="2"/>
              <a:buChar char="§"/>
            </a:pPr>
            <a:r>
              <a:rPr lang="de-CH" sz="9600" dirty="0"/>
              <a:t>Die Verantwortung von CARA gegenüber den Benutzern </a:t>
            </a:r>
          </a:p>
          <a:p>
            <a:pPr>
              <a:buFont typeface="Wingdings" pitchFamily="2" charset="2"/>
              <a:buChar char="§"/>
            </a:pPr>
            <a:r>
              <a:rPr lang="de-CH" sz="9600" dirty="0"/>
              <a:t>Globale Vision von Sicherheit und Datenschutz (Generalsekretariat, Plattform, Institutionen, Benutzer)</a:t>
            </a:r>
          </a:p>
          <a:p>
            <a:pPr>
              <a:buFont typeface="Wingdings" pitchFamily="2" charset="2"/>
              <a:buChar char="§"/>
            </a:pPr>
            <a:r>
              <a:rPr lang="de-CH" sz="9700" dirty="0"/>
              <a:t>Erfordert die Zusammenarbeit aller</a:t>
            </a: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Sicherheit</a:t>
            </a:r>
            <a:r>
              <a:rPr lang="fr-CH" dirty="0"/>
              <a:t> </a:t>
            </a:r>
            <a:r>
              <a:rPr lang="fr-CH" dirty="0" err="1"/>
              <a:t>und</a:t>
            </a:r>
            <a:r>
              <a:rPr lang="fr-CH" dirty="0"/>
              <a:t> </a:t>
            </a:r>
            <a:r>
              <a:rPr lang="fr-CH" dirty="0" err="1"/>
              <a:t>Datenschutz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4454863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H" b="1" dirty="0" err="1"/>
              <a:t>Sicherheit</a:t>
            </a:r>
            <a:r>
              <a:rPr lang="fr-CH" b="1" dirty="0"/>
              <a:t> in der Praxis</a:t>
            </a:r>
          </a:p>
          <a:p>
            <a:pPr marL="0" indent="0">
              <a:buNone/>
            </a:pPr>
            <a:r>
              <a:rPr lang="fr-CH" dirty="0" err="1">
                <a:highlight>
                  <a:srgbClr val="FFFF00"/>
                </a:highlight>
              </a:rPr>
              <a:t>Wird</a:t>
            </a:r>
            <a:r>
              <a:rPr lang="fr-CH" dirty="0">
                <a:highlight>
                  <a:srgbClr val="FFFF00"/>
                </a:highlight>
              </a:rPr>
              <a:t> mit der CARA-</a:t>
            </a:r>
            <a:r>
              <a:rPr lang="fr-CH" dirty="0" err="1">
                <a:highlight>
                  <a:srgbClr val="FFFF00"/>
                </a:highlight>
              </a:rPr>
              <a:t>Sicherheitsrichtlinie</a:t>
            </a:r>
            <a:r>
              <a:rPr lang="fr-CH" dirty="0">
                <a:highlight>
                  <a:srgbClr val="FFFF00"/>
                </a:highlight>
              </a:rPr>
              <a:t> </a:t>
            </a:r>
            <a:r>
              <a:rPr lang="fr-CH" dirty="0" err="1">
                <a:highlight>
                  <a:srgbClr val="FFFF00"/>
                </a:highlight>
              </a:rPr>
              <a:t>und</a:t>
            </a:r>
            <a:r>
              <a:rPr lang="fr-CH" dirty="0">
                <a:highlight>
                  <a:srgbClr val="FFFF00"/>
                </a:highlight>
              </a:rPr>
              <a:t>/</a:t>
            </a:r>
            <a:r>
              <a:rPr lang="fr-CH" dirty="0" err="1">
                <a:highlight>
                  <a:srgbClr val="FFFF00"/>
                </a:highlight>
              </a:rPr>
              <a:t>oder</a:t>
            </a:r>
            <a:r>
              <a:rPr lang="fr-CH" dirty="0">
                <a:highlight>
                  <a:srgbClr val="FFFF00"/>
                </a:highlight>
              </a:rPr>
              <a:t> </a:t>
            </a:r>
            <a:r>
              <a:rPr lang="fr-CH" dirty="0" err="1">
                <a:highlight>
                  <a:srgbClr val="FFFF00"/>
                </a:highlight>
              </a:rPr>
              <a:t>einem</a:t>
            </a:r>
            <a:r>
              <a:rPr lang="fr-CH" dirty="0">
                <a:highlight>
                  <a:srgbClr val="FFFF00"/>
                </a:highlight>
              </a:rPr>
              <a:t> </a:t>
            </a:r>
            <a:r>
              <a:rPr lang="fr-CH" dirty="0" err="1">
                <a:highlight>
                  <a:srgbClr val="FFFF00"/>
                </a:highlight>
              </a:rPr>
              <a:t>internen</a:t>
            </a:r>
            <a:r>
              <a:rPr lang="fr-CH" dirty="0">
                <a:highlight>
                  <a:srgbClr val="FFFF00"/>
                </a:highlight>
              </a:rPr>
              <a:t> </a:t>
            </a:r>
            <a:r>
              <a:rPr lang="fr-CH" dirty="0" err="1">
                <a:highlight>
                  <a:srgbClr val="FFFF00"/>
                </a:highlight>
              </a:rPr>
              <a:t>Dokument</a:t>
            </a:r>
            <a:r>
              <a:rPr lang="fr-CH" dirty="0">
                <a:highlight>
                  <a:srgbClr val="FFFF00"/>
                </a:highlight>
              </a:rPr>
              <a:t> </a:t>
            </a:r>
            <a:r>
              <a:rPr lang="fr-CH" dirty="0" err="1">
                <a:highlight>
                  <a:srgbClr val="FFFF00"/>
                </a:highlight>
              </a:rPr>
              <a:t>ergänzt</a:t>
            </a:r>
            <a:r>
              <a:rPr lang="fr-CH" dirty="0">
                <a:highlight>
                  <a:srgbClr val="FFFF00"/>
                </a:highlight>
              </a:rPr>
              <a:t>.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Sicherheit</a:t>
            </a:r>
            <a:r>
              <a:rPr lang="fr-CH" dirty="0"/>
              <a:t> </a:t>
            </a:r>
            <a:r>
              <a:rPr lang="fr-CH" dirty="0" err="1"/>
              <a:t>und</a:t>
            </a:r>
            <a:r>
              <a:rPr lang="fr-CH" dirty="0"/>
              <a:t> </a:t>
            </a:r>
            <a:r>
              <a:rPr lang="fr-CH" dirty="0" err="1"/>
              <a:t>Datenschutz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88686467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b="1" dirty="0"/>
              <a:t>Datenschutz</a:t>
            </a:r>
          </a:p>
          <a:p>
            <a:pPr>
              <a:buFont typeface="Wingdings" pitchFamily="2" charset="2"/>
              <a:buChar char="§"/>
            </a:pPr>
            <a:r>
              <a:rPr lang="de-CH" dirty="0"/>
              <a:t>Grundprinzip: Nur wer berechtigt ist, auf ein Datenelement zuzugreifen, kann dies tun, und auch nur dann, wenn eine Notwendigkeit dafür besteht.</a:t>
            </a:r>
          </a:p>
          <a:p>
            <a:pPr>
              <a:buFont typeface="Wingdings" pitchFamily="2" charset="2"/>
              <a:buChar char="§"/>
            </a:pPr>
            <a:r>
              <a:rPr lang="de-CH" dirty="0"/>
              <a:t>Ein Zugriffsrecht oder eine Erlaubnis rechtfertigt noch keinen effektiven Zugriff. Es muss ein Bedarf bestehen!</a:t>
            </a:r>
          </a:p>
          <a:p>
            <a:pPr>
              <a:buFont typeface="Wingdings" pitchFamily="2" charset="2"/>
              <a:buChar char="§"/>
            </a:pPr>
            <a:r>
              <a:rPr lang="de-CH" dirty="0"/>
              <a:t>Nachvollziehbarkeit aller Aktionen auf der Plattform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Sicherheit</a:t>
            </a:r>
            <a:r>
              <a:rPr lang="fr-CH" dirty="0"/>
              <a:t> </a:t>
            </a:r>
            <a:r>
              <a:rPr lang="fr-CH" dirty="0" err="1"/>
              <a:t>und</a:t>
            </a:r>
            <a:r>
              <a:rPr lang="fr-CH" dirty="0"/>
              <a:t> </a:t>
            </a:r>
            <a:r>
              <a:rPr lang="fr-CH" dirty="0" err="1"/>
              <a:t>Datenschutz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6619021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C14794F-C1A9-1241-BB69-12EAD890E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Sicherheit</a:t>
            </a:r>
            <a:r>
              <a:rPr lang="fr-CH" dirty="0"/>
              <a:t> </a:t>
            </a:r>
            <a:r>
              <a:rPr lang="fr-CH" dirty="0" err="1"/>
              <a:t>und</a:t>
            </a:r>
            <a:r>
              <a:rPr lang="fr-CH" dirty="0"/>
              <a:t> </a:t>
            </a:r>
            <a:r>
              <a:rPr lang="fr-CH" dirty="0" err="1"/>
              <a:t>Datenschutz</a:t>
            </a:r>
            <a:endParaRPr lang="fr-CH" dirty="0"/>
          </a:p>
        </p:txBody>
      </p:sp>
      <p:pic>
        <p:nvPicPr>
          <p:cNvPr id="2" name="Média en ligne 1" descr="Kurz erklärt: Wie sicher ist das elektronische Patientendossier (EPD)?">
            <a:hlinkClick r:id="" action="ppaction://media"/>
            <a:extLst>
              <a:ext uri="{FF2B5EF4-FFF2-40B4-BE49-F238E27FC236}">
                <a16:creationId xmlns:a16="http://schemas.microsoft.com/office/drawing/2014/main" id="{1E0118EF-B933-CE4B-B921-2C94A62363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85355" y="2572544"/>
            <a:ext cx="11956635" cy="675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0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C14794F-C1A9-1241-BB69-12EAD890E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Sicherheit</a:t>
            </a:r>
            <a:r>
              <a:rPr lang="fr-CH" dirty="0"/>
              <a:t> </a:t>
            </a:r>
            <a:r>
              <a:rPr lang="fr-CH" dirty="0" err="1"/>
              <a:t>und</a:t>
            </a:r>
            <a:r>
              <a:rPr lang="fr-CH" dirty="0"/>
              <a:t> </a:t>
            </a:r>
            <a:r>
              <a:rPr lang="fr-CH" dirty="0" err="1"/>
              <a:t>Datenschutz</a:t>
            </a:r>
            <a:endParaRPr lang="fr-CH" dirty="0"/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DE79325C-C362-DC4A-8CAD-98C6B12A5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0000" y="2520000"/>
            <a:ext cx="15158444" cy="6099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b="1" dirty="0" err="1"/>
              <a:t>Erfahren</a:t>
            </a:r>
            <a:r>
              <a:rPr lang="fr-CH" b="1" dirty="0"/>
              <a:t> </a:t>
            </a:r>
            <a:r>
              <a:rPr lang="fr-CH" b="1" dirty="0" err="1"/>
              <a:t>Sie</a:t>
            </a:r>
            <a:r>
              <a:rPr lang="fr-CH" b="1" dirty="0"/>
              <a:t> </a:t>
            </a:r>
            <a:r>
              <a:rPr lang="fr-CH" b="1" dirty="0" err="1"/>
              <a:t>mehr</a:t>
            </a:r>
            <a:r>
              <a:rPr lang="fr-CH" b="1" dirty="0"/>
              <a:t>:</a:t>
            </a:r>
          </a:p>
          <a:p>
            <a:pPr marL="0" indent="0">
              <a:buNone/>
            </a:pPr>
            <a:r>
              <a:rPr lang="fr-CH" dirty="0" err="1">
                <a:highlight>
                  <a:srgbClr val="FFFF00"/>
                </a:highlight>
              </a:rPr>
              <a:t>Sicherheitsdokument</a:t>
            </a:r>
            <a:r>
              <a:rPr lang="fr-CH" dirty="0">
                <a:highlight>
                  <a:srgbClr val="FFFF00"/>
                </a:highlight>
              </a:rPr>
              <a:t> der </a:t>
            </a:r>
            <a:r>
              <a:rPr lang="fr-CH" dirty="0" err="1">
                <a:highlight>
                  <a:srgbClr val="FFFF00"/>
                </a:highlight>
              </a:rPr>
              <a:t>Einrichtung</a:t>
            </a:r>
            <a:endParaRPr lang="fr-CH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260245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C14794F-C1A9-1241-BB69-12EAD890E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Sicherheit</a:t>
            </a:r>
            <a:r>
              <a:rPr lang="fr-CH" dirty="0"/>
              <a:t> </a:t>
            </a:r>
            <a:r>
              <a:rPr lang="fr-CH" dirty="0" err="1"/>
              <a:t>und</a:t>
            </a:r>
            <a:r>
              <a:rPr lang="fr-CH" dirty="0"/>
              <a:t> </a:t>
            </a:r>
            <a:r>
              <a:rPr lang="fr-CH" dirty="0" err="1"/>
              <a:t>Datenschutz</a:t>
            </a:r>
            <a:endParaRPr lang="fr-CH" dirty="0"/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DE79325C-C362-DC4A-8CAD-98C6B12A5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0000" y="2520000"/>
            <a:ext cx="15158444" cy="6099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dirty="0">
                <a:highlight>
                  <a:srgbClr val="FFFF00"/>
                </a:highlight>
              </a:rPr>
              <a:t>Interne </a:t>
            </a:r>
            <a:r>
              <a:rPr lang="fr-CH" dirty="0" err="1">
                <a:highlight>
                  <a:srgbClr val="FFFF00"/>
                </a:highlight>
              </a:rPr>
              <a:t>Regeln</a:t>
            </a:r>
            <a:r>
              <a:rPr lang="fr-CH" dirty="0">
                <a:highlight>
                  <a:srgbClr val="FFFF00"/>
                </a:highlight>
              </a:rPr>
              <a:t> der </a:t>
            </a:r>
            <a:r>
              <a:rPr lang="fr-CH" dirty="0" err="1">
                <a:highlight>
                  <a:srgbClr val="FFFF00"/>
                </a:highlight>
              </a:rPr>
              <a:t>Einrichtung</a:t>
            </a:r>
            <a:endParaRPr lang="fr-CH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42164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de-CH" dirty="0">
                <a:highlight>
                  <a:srgbClr val="FFFF00"/>
                </a:highlight>
              </a:rPr>
              <a:t>Kontakt innerhalb der Institution </a:t>
            </a:r>
          </a:p>
          <a:p>
            <a:pPr>
              <a:buFont typeface="Wingdings" pitchFamily="2" charset="2"/>
              <a:buChar char="§"/>
            </a:pPr>
            <a:r>
              <a:rPr lang="de-CH" dirty="0">
                <a:highlight>
                  <a:srgbClr val="FFFF00"/>
                </a:highlight>
              </a:rPr>
              <a:t>Support von CARA (für kleine Institution ohne interne Support)</a:t>
            </a:r>
          </a:p>
          <a:p>
            <a:pPr lvl="1">
              <a:buFont typeface="Wingdings" pitchFamily="2" charset="2"/>
              <a:buChar char="§"/>
            </a:pPr>
            <a:r>
              <a:rPr lang="de-CH" dirty="0">
                <a:highlight>
                  <a:srgbClr val="FFFF00"/>
                </a:highlight>
              </a:rPr>
              <a:t>Kontakt über ein Online-Formular</a:t>
            </a:r>
          </a:p>
          <a:p>
            <a:pPr lvl="1">
              <a:buFont typeface="Wingdings" pitchFamily="2" charset="2"/>
              <a:buChar char="§"/>
            </a:pPr>
            <a:r>
              <a:rPr lang="de-CH" dirty="0">
                <a:highlight>
                  <a:srgbClr val="FFFF00"/>
                </a:highlight>
              </a:rPr>
              <a:t>Kontakt per Telefon</a:t>
            </a:r>
          </a:p>
          <a:p>
            <a:pPr marL="444500" lvl="1" indent="0">
              <a:buNone/>
            </a:pPr>
            <a:r>
              <a:rPr lang="de-CH" sz="3000" dirty="0">
                <a:highlight>
                  <a:srgbClr val="FFFF00"/>
                </a:highlight>
              </a:rPr>
              <a:t>Montag :  9h-12h</a:t>
            </a:r>
            <a:br>
              <a:rPr lang="de-CH" sz="3000" dirty="0">
                <a:highlight>
                  <a:srgbClr val="FFFF00"/>
                </a:highlight>
              </a:rPr>
            </a:br>
            <a:r>
              <a:rPr lang="de-CH" sz="3000" dirty="0">
                <a:highlight>
                  <a:srgbClr val="FFFF00"/>
                </a:highlight>
              </a:rPr>
              <a:t>Dienstag : 13h-16h</a:t>
            </a:r>
            <a:br>
              <a:rPr lang="de-CH" sz="3000" dirty="0">
                <a:highlight>
                  <a:srgbClr val="FFFF00"/>
                </a:highlight>
              </a:rPr>
            </a:br>
            <a:r>
              <a:rPr lang="de-CH" sz="3000" dirty="0">
                <a:highlight>
                  <a:srgbClr val="FFFF00"/>
                </a:highlight>
              </a:rPr>
              <a:t>Mittwoch : 9h-12h</a:t>
            </a:r>
            <a:br>
              <a:rPr lang="de-CH" sz="3000" dirty="0">
                <a:highlight>
                  <a:srgbClr val="FFFF00"/>
                </a:highlight>
              </a:rPr>
            </a:br>
            <a:r>
              <a:rPr lang="de-CH" sz="3000" dirty="0">
                <a:highlight>
                  <a:srgbClr val="FFFF00"/>
                </a:highlight>
              </a:rPr>
              <a:t>Donnerstag : 13h-16h</a:t>
            </a:r>
            <a:br>
              <a:rPr lang="de-CH" sz="3000" dirty="0">
                <a:highlight>
                  <a:srgbClr val="FFFF00"/>
                </a:highlight>
              </a:rPr>
            </a:br>
            <a:r>
              <a:rPr lang="de-CH" sz="3000" dirty="0">
                <a:highlight>
                  <a:srgbClr val="FFFF00"/>
                </a:highlight>
              </a:rPr>
              <a:t>Freitag : 9h-12h</a:t>
            </a:r>
          </a:p>
          <a:p>
            <a:pPr lvl="1">
              <a:buFont typeface="Wingdings" pitchFamily="2" charset="2"/>
              <a:buChar char="§"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val="320932176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FA95500-A68F-9449-AB8C-2EAC6E976E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dirty="0" err="1"/>
              <a:t>Erfahren</a:t>
            </a:r>
            <a:r>
              <a:rPr lang="fr-CH" dirty="0"/>
              <a:t> </a:t>
            </a:r>
            <a:r>
              <a:rPr lang="fr-CH" dirty="0" err="1"/>
              <a:t>Sie</a:t>
            </a:r>
            <a:r>
              <a:rPr lang="fr-CH" dirty="0"/>
              <a:t> </a:t>
            </a:r>
            <a:r>
              <a:rPr lang="fr-CH" dirty="0" err="1"/>
              <a:t>mehr</a:t>
            </a:r>
            <a:r>
              <a:rPr lang="fr-CH" dirty="0"/>
              <a:t>:</a:t>
            </a:r>
          </a:p>
          <a:p>
            <a:pPr marL="0" indent="0">
              <a:buNone/>
            </a:pPr>
            <a:r>
              <a:rPr lang="fr-CH" dirty="0">
                <a:highlight>
                  <a:srgbClr val="FFFF00"/>
                </a:highlight>
              </a:rPr>
              <a:t>Interner Link der </a:t>
            </a:r>
            <a:r>
              <a:rPr lang="fr-CH" dirty="0" err="1">
                <a:highlight>
                  <a:srgbClr val="FFFF00"/>
                </a:highlight>
              </a:rPr>
              <a:t>Einrichtung</a:t>
            </a:r>
            <a:endParaRPr lang="fr-CH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fr-CH" dirty="0">
                <a:hlinkClick r:id="rId2"/>
              </a:rPr>
              <a:t>www.cara.ch</a:t>
            </a:r>
            <a:endParaRPr lang="fr-CH" dirty="0"/>
          </a:p>
          <a:p>
            <a:pPr marL="0" indent="0">
              <a:buNone/>
            </a:pPr>
            <a:r>
              <a:rPr lang="fr-CH" dirty="0">
                <a:hlinkClick r:id="rId3"/>
              </a:rPr>
              <a:t>Nutzung der E-Health-Plattform CARA durch die Gesundheitsfachpersonen </a:t>
            </a:r>
            <a:endParaRPr lang="fr-CH" dirty="0"/>
          </a:p>
          <a:p>
            <a:pPr marL="0" indent="0">
              <a:buNone/>
            </a:pPr>
            <a:r>
              <a:rPr lang="fr-CH" dirty="0">
                <a:hlinkClick r:id="rId4"/>
              </a:rPr>
              <a:t>https://www.patientendossier.ch</a:t>
            </a:r>
            <a:endParaRPr lang="fr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7C35F82-8A20-5845-AD38-B4F321EE6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Weitere</a:t>
            </a:r>
            <a:r>
              <a:rPr lang="fr-CH" dirty="0"/>
              <a:t> </a:t>
            </a:r>
            <a:r>
              <a:rPr lang="fr-CH" dirty="0" err="1"/>
              <a:t>Informationen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20780973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Das</a:t>
            </a:r>
            <a:r>
              <a:rPr lang="fr-CH" dirty="0"/>
              <a:t> </a:t>
            </a:r>
            <a:r>
              <a:rPr lang="fr-CH" dirty="0" err="1"/>
              <a:t>elektronische</a:t>
            </a:r>
            <a:r>
              <a:rPr lang="fr-CH" dirty="0"/>
              <a:t> </a:t>
            </a:r>
            <a:r>
              <a:rPr lang="fr-CH" dirty="0" err="1"/>
              <a:t>Patientendossier</a:t>
            </a:r>
            <a:r>
              <a:rPr lang="fr-CH" dirty="0"/>
              <a:t>	</a:t>
            </a:r>
          </a:p>
        </p:txBody>
      </p:sp>
      <p:sp>
        <p:nvSpPr>
          <p:cNvPr id="4" name="Flèche courbée vers la droite 3">
            <a:extLst>
              <a:ext uri="{FF2B5EF4-FFF2-40B4-BE49-F238E27FC236}">
                <a16:creationId xmlns:a16="http://schemas.microsoft.com/office/drawing/2014/main" id="{67D963B6-89F1-0042-8CDB-4153B4A22B59}"/>
              </a:ext>
            </a:extLst>
          </p:cNvPr>
          <p:cNvSpPr/>
          <p:nvPr/>
        </p:nvSpPr>
        <p:spPr>
          <a:xfrm>
            <a:off x="4131532" y="3232072"/>
            <a:ext cx="4347410" cy="5350554"/>
          </a:xfrm>
          <a:prstGeom prst="curvedRightArrow">
            <a:avLst>
              <a:gd name="adj1" fmla="val 11789"/>
              <a:gd name="adj2" fmla="val 2477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00460" hangingPunct="1">
              <a:defRPr/>
            </a:pPr>
            <a:endParaRPr lang="fr-CH" sz="2560" b="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lèche courbée vers la droite 4">
            <a:extLst>
              <a:ext uri="{FF2B5EF4-FFF2-40B4-BE49-F238E27FC236}">
                <a16:creationId xmlns:a16="http://schemas.microsoft.com/office/drawing/2014/main" id="{8D9EF674-EE90-FC4E-BE53-FFCEFDAAB673}"/>
              </a:ext>
            </a:extLst>
          </p:cNvPr>
          <p:cNvSpPr/>
          <p:nvPr/>
        </p:nvSpPr>
        <p:spPr>
          <a:xfrm flipH="1" flipV="1">
            <a:off x="8965369" y="2989467"/>
            <a:ext cx="4346880" cy="5350400"/>
          </a:xfrm>
          <a:prstGeom prst="curvedRightArrow">
            <a:avLst>
              <a:gd name="adj1" fmla="val 13640"/>
              <a:gd name="adj2" fmla="val 23096"/>
              <a:gd name="adj3" fmla="val 285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00460" hangingPunct="1">
              <a:defRPr/>
            </a:pPr>
            <a:endParaRPr lang="fr-CH" sz="2560" b="0" kern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AE69CC9-CD96-3B40-B3E1-52673C25C319}"/>
              </a:ext>
            </a:extLst>
          </p:cNvPr>
          <p:cNvGrpSpPr/>
          <p:nvPr/>
        </p:nvGrpSpPr>
        <p:grpSpPr>
          <a:xfrm>
            <a:off x="11699972" y="2375498"/>
            <a:ext cx="757395" cy="1073007"/>
            <a:chOff x="883137" y="4505151"/>
            <a:chExt cx="532543" cy="754458"/>
          </a:xfrm>
        </p:grpSpPr>
        <p:pic>
          <p:nvPicPr>
            <p:cNvPr id="7" name="Picture 3" descr="C:\Documents and Settings\micheletc\Local Settings\Temporary Internet Files\Content.IE5\OF8RLEE4\MC900251667[1].wmf">
              <a:extLst>
                <a:ext uri="{FF2B5EF4-FFF2-40B4-BE49-F238E27FC236}">
                  <a16:creationId xmlns:a16="http://schemas.microsoft.com/office/drawing/2014/main" id="{67E0A903-C776-F545-97E9-B19867A24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99100" y="4505151"/>
              <a:ext cx="316580" cy="501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B973952-2E1E-3B4D-AC08-9BD7CCD68F7E}"/>
                </a:ext>
              </a:extLst>
            </p:cNvPr>
            <p:cNvSpPr txBox="1"/>
            <p:nvPr/>
          </p:nvSpPr>
          <p:spPr bwMode="auto">
            <a:xfrm>
              <a:off x="883137" y="5009976"/>
              <a:ext cx="445434" cy="2496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1300460" eaLnBrk="0">
                <a:defRPr/>
              </a:pPr>
              <a:r>
                <a:rPr lang="fr-CH" sz="1707" b="0" dirty="0" err="1">
                  <a:solidFill>
                    <a:sysClr val="windowText" lastClr="000000"/>
                  </a:solidFill>
                  <a:latin typeface="Arial"/>
                </a:rPr>
                <a:t>Artzt</a:t>
              </a:r>
              <a:endParaRPr lang="fr-FR" sz="1707" b="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DAAA938C-E142-EF48-A4EC-3515E8A4414A}"/>
              </a:ext>
            </a:extLst>
          </p:cNvPr>
          <p:cNvGrpSpPr/>
          <p:nvPr/>
        </p:nvGrpSpPr>
        <p:grpSpPr>
          <a:xfrm>
            <a:off x="6316950" y="2155940"/>
            <a:ext cx="1109600" cy="1018820"/>
            <a:chOff x="3020678" y="3940428"/>
            <a:chExt cx="780187" cy="716358"/>
          </a:xfrm>
        </p:grpSpPr>
        <p:pic>
          <p:nvPicPr>
            <p:cNvPr id="10" name="Picture 3" descr="C:\Documents and Settings\micheletc\Local Settings\Temporary Internet Files\Content.IE5\A7AM4CED\MC900251673[1].wmf">
              <a:extLst>
                <a:ext uri="{FF2B5EF4-FFF2-40B4-BE49-F238E27FC236}">
                  <a16:creationId xmlns:a16="http://schemas.microsoft.com/office/drawing/2014/main" id="{43B8CE70-0E95-C945-A470-F395C03B5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88527" y="3940428"/>
              <a:ext cx="409909" cy="528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DF7C6E-53F6-B542-9AF7-4F3CA4A6584E}"/>
                </a:ext>
              </a:extLst>
            </p:cNvPr>
            <p:cNvSpPr txBox="1"/>
            <p:nvPr/>
          </p:nvSpPr>
          <p:spPr bwMode="auto">
            <a:xfrm>
              <a:off x="3020678" y="4407153"/>
              <a:ext cx="780187" cy="2496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1300460" eaLnBrk="0">
                <a:defRPr/>
              </a:pPr>
              <a:r>
                <a:rPr lang="fr-CH" sz="1707" b="0" dirty="0" err="1">
                  <a:solidFill>
                    <a:sysClr val="windowText" lastClr="000000"/>
                  </a:solidFill>
                  <a:latin typeface="Arial"/>
                </a:rPr>
                <a:t>Apotheke</a:t>
              </a:r>
              <a:endParaRPr lang="fr-FR" sz="1707" b="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3CBC2F9-6C3D-6B4A-86BD-624C1A6B9EB4}"/>
              </a:ext>
            </a:extLst>
          </p:cNvPr>
          <p:cNvGrpSpPr/>
          <p:nvPr/>
        </p:nvGrpSpPr>
        <p:grpSpPr>
          <a:xfrm>
            <a:off x="10411124" y="8270833"/>
            <a:ext cx="849422" cy="1012047"/>
            <a:chOff x="4835036" y="4924599"/>
            <a:chExt cx="597250" cy="711596"/>
          </a:xfrm>
        </p:grpSpPr>
        <p:pic>
          <p:nvPicPr>
            <p:cNvPr id="13" name="Picture 4" descr="C:\Program Files\Microsoft Office\MEDIA\CAGCAT10\j0305257.wmf">
              <a:extLst>
                <a:ext uri="{FF2B5EF4-FFF2-40B4-BE49-F238E27FC236}">
                  <a16:creationId xmlns:a16="http://schemas.microsoft.com/office/drawing/2014/main" id="{642AB04A-1FE2-8040-B70C-BDEF4CDA4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04198" y="4924599"/>
              <a:ext cx="328088" cy="526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E4F8804-1C5C-7345-BB4F-A519EE23F362}"/>
                </a:ext>
              </a:extLst>
            </p:cNvPr>
            <p:cNvSpPr txBox="1"/>
            <p:nvPr/>
          </p:nvSpPr>
          <p:spPr bwMode="auto">
            <a:xfrm>
              <a:off x="4835036" y="5386562"/>
              <a:ext cx="523205" cy="2496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1300460" eaLnBrk="0">
                <a:defRPr/>
              </a:pPr>
              <a:r>
                <a:rPr lang="fr-CH" sz="1707" b="0" dirty="0">
                  <a:solidFill>
                    <a:sysClr val="windowText" lastClr="000000"/>
                  </a:solidFill>
                  <a:latin typeface="Arial"/>
                </a:rPr>
                <a:t>Labor</a:t>
              </a:r>
              <a:endParaRPr lang="fr-FR" sz="1707" b="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20E8AE9-935A-2E41-AAB4-D8CDC4CEDDDB}"/>
              </a:ext>
            </a:extLst>
          </p:cNvPr>
          <p:cNvGrpSpPr/>
          <p:nvPr/>
        </p:nvGrpSpPr>
        <p:grpSpPr>
          <a:xfrm>
            <a:off x="13552371" y="4548970"/>
            <a:ext cx="939702" cy="872806"/>
            <a:chOff x="7283927" y="5108228"/>
            <a:chExt cx="660728" cy="613692"/>
          </a:xfrm>
        </p:grpSpPr>
        <p:pic>
          <p:nvPicPr>
            <p:cNvPr id="16" name="Picture 13" descr="C:\Documents and Settings\micheletc\Local Settings\Temporary Internet Files\Content.IE5\3YDPZXW2\MC900239657[1].wmf">
              <a:extLst>
                <a:ext uri="{FF2B5EF4-FFF2-40B4-BE49-F238E27FC236}">
                  <a16:creationId xmlns:a16="http://schemas.microsoft.com/office/drawing/2014/main" id="{281147C1-661F-4348-A177-F96AE18D5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68710" y="5108228"/>
              <a:ext cx="575945" cy="446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EE20A23-18C7-5147-ABF0-BBC5E4222C8F}"/>
                </a:ext>
              </a:extLst>
            </p:cNvPr>
            <p:cNvSpPr txBox="1"/>
            <p:nvPr/>
          </p:nvSpPr>
          <p:spPr bwMode="auto">
            <a:xfrm>
              <a:off x="7283927" y="5472287"/>
              <a:ext cx="496155" cy="2496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1300460" eaLnBrk="0">
                <a:defRPr/>
              </a:pPr>
              <a:r>
                <a:rPr lang="fr-CH" sz="1707" b="0" dirty="0" err="1">
                  <a:solidFill>
                    <a:sysClr val="windowText" lastClr="000000"/>
                  </a:solidFill>
                  <a:latin typeface="Arial"/>
                </a:rPr>
                <a:t>Klinik</a:t>
              </a:r>
              <a:endParaRPr lang="fr-FR" sz="1707" b="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91FD8DC-919F-0144-AA72-125F47D1C6FB}"/>
              </a:ext>
            </a:extLst>
          </p:cNvPr>
          <p:cNvGrpSpPr/>
          <p:nvPr/>
        </p:nvGrpSpPr>
        <p:grpSpPr>
          <a:xfrm>
            <a:off x="5422824" y="8365838"/>
            <a:ext cx="1579802" cy="978180"/>
            <a:chOff x="5627198" y="5971753"/>
            <a:chExt cx="1110798" cy="687783"/>
          </a:xfrm>
        </p:grpSpPr>
        <p:pic>
          <p:nvPicPr>
            <p:cNvPr id="19" name="Picture 20" descr="C:\Documents and Settings\micheletc\Local Settings\Temporary Internet Files\Content.IE5\DSCWE1AB\MC900343525[1].wmf">
              <a:extLst>
                <a:ext uri="{FF2B5EF4-FFF2-40B4-BE49-F238E27FC236}">
                  <a16:creationId xmlns:a16="http://schemas.microsoft.com/office/drawing/2014/main" id="{685D00A6-9F61-1848-988B-4D0E35963D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627198" y="5971753"/>
              <a:ext cx="936625" cy="506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268ED49-58A9-B64C-A671-079D42AD3B90}"/>
                </a:ext>
              </a:extLst>
            </p:cNvPr>
            <p:cNvSpPr txBox="1"/>
            <p:nvPr/>
          </p:nvSpPr>
          <p:spPr bwMode="auto">
            <a:xfrm>
              <a:off x="5838336" y="6409903"/>
              <a:ext cx="899660" cy="2496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1300460" eaLnBrk="0">
                <a:defRPr/>
              </a:pPr>
              <a:r>
                <a:rPr lang="fr-CH" sz="1707" b="0" dirty="0" err="1">
                  <a:solidFill>
                    <a:sysClr val="windowText" lastClr="000000"/>
                  </a:solidFill>
                  <a:latin typeface="Arial"/>
                </a:rPr>
                <a:t>Pflegeheim</a:t>
              </a:r>
              <a:endParaRPr lang="fr-FR" sz="1707" b="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DD055BC-B759-E744-AB9B-DE707213A3A2}"/>
              </a:ext>
            </a:extLst>
          </p:cNvPr>
          <p:cNvGrpSpPr/>
          <p:nvPr/>
        </p:nvGrpSpPr>
        <p:grpSpPr>
          <a:xfrm>
            <a:off x="3312314" y="6832369"/>
            <a:ext cx="893804" cy="951087"/>
            <a:chOff x="7571886" y="5971753"/>
            <a:chExt cx="628456" cy="668733"/>
          </a:xfrm>
        </p:grpSpPr>
        <p:pic>
          <p:nvPicPr>
            <p:cNvPr id="22" name="Picture 14" descr="C:\Documents and Settings\micheletc\Local Settings\Temporary Internet Files\Content.IE5\EYYA6CJ8\MC900196310[1].wmf">
              <a:extLst>
                <a:ext uri="{FF2B5EF4-FFF2-40B4-BE49-F238E27FC236}">
                  <a16:creationId xmlns:a16="http://schemas.microsoft.com/office/drawing/2014/main" id="{EEAAE0D7-3D8F-684C-B30A-B2C6FECDBA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571886" y="5971753"/>
              <a:ext cx="503444" cy="474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57E2107-5BC5-4849-A6F7-38A31FEBC8D8}"/>
                </a:ext>
              </a:extLst>
            </p:cNvPr>
            <p:cNvSpPr txBox="1"/>
            <p:nvPr/>
          </p:nvSpPr>
          <p:spPr bwMode="auto">
            <a:xfrm>
              <a:off x="7643323" y="6390853"/>
              <a:ext cx="557019" cy="2496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1300460" eaLnBrk="0">
                <a:defRPr/>
              </a:pPr>
              <a:r>
                <a:rPr lang="fr-CH" sz="1707" b="0" dirty="0" err="1">
                  <a:solidFill>
                    <a:sysClr val="windowText" lastClr="000000"/>
                  </a:solidFill>
                  <a:latin typeface="Arial"/>
                </a:rPr>
                <a:t>Spitex</a:t>
              </a:r>
              <a:endParaRPr lang="fr-FR" sz="1707" b="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6D7AD9C6-E105-A146-9703-4962B54D1AB9}"/>
              </a:ext>
            </a:extLst>
          </p:cNvPr>
          <p:cNvGrpSpPr/>
          <p:nvPr/>
        </p:nvGrpSpPr>
        <p:grpSpPr>
          <a:xfrm>
            <a:off x="8180512" y="4099633"/>
            <a:ext cx="865942" cy="969149"/>
            <a:chOff x="770504" y="2667625"/>
            <a:chExt cx="608866" cy="681433"/>
          </a:xfrm>
        </p:grpSpPr>
        <p:pic>
          <p:nvPicPr>
            <p:cNvPr id="25" name="Picture 12" descr="C:\Documents and Settings\micheletc\Local Settings\Temporary Internet Files\Content.IE5\YJV5UF6O\MC900294010[1].wmf">
              <a:extLst>
                <a:ext uri="{FF2B5EF4-FFF2-40B4-BE49-F238E27FC236}">
                  <a16:creationId xmlns:a16="http://schemas.microsoft.com/office/drawing/2014/main" id="{745312F8-6DFE-FE4A-AD1E-70A38EF04E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59998" y="2667625"/>
              <a:ext cx="297392" cy="504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62742917-F33B-C442-9B2C-3052EB99F312}"/>
                </a:ext>
              </a:extLst>
            </p:cNvPr>
            <p:cNvSpPr txBox="1"/>
            <p:nvPr/>
          </p:nvSpPr>
          <p:spPr bwMode="auto">
            <a:xfrm>
              <a:off x="770504" y="3099425"/>
              <a:ext cx="608866" cy="2496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1300460" eaLnBrk="0">
                <a:defRPr/>
              </a:pPr>
              <a:r>
                <a:rPr lang="fr-CH" sz="1707" b="0" dirty="0">
                  <a:solidFill>
                    <a:sysClr val="windowText" lastClr="000000"/>
                  </a:solidFill>
                  <a:latin typeface="Arial"/>
                  <a:ea typeface="+mn-ea"/>
                  <a:cs typeface="+mn-cs"/>
                </a:rPr>
                <a:t>Patient</a:t>
              </a:r>
              <a:endParaRPr lang="fr-FR" sz="1707" b="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C5FA46FD-8EAE-B64B-8432-C76E3002C9B9}"/>
              </a:ext>
            </a:extLst>
          </p:cNvPr>
          <p:cNvGrpSpPr/>
          <p:nvPr/>
        </p:nvGrpSpPr>
        <p:grpSpPr>
          <a:xfrm>
            <a:off x="13246762" y="6523228"/>
            <a:ext cx="1218602" cy="1174324"/>
            <a:chOff x="6174661" y="5180236"/>
            <a:chExt cx="856830" cy="825697"/>
          </a:xfrm>
        </p:grpSpPr>
        <p:pic>
          <p:nvPicPr>
            <p:cNvPr id="28" name="Picture 4" descr="C:\Users\gnaegi\AppData\Local\Microsoft\Windows\Temporary Internet Files\Content.IE5\6VMPO57Y\MC900279278[1].wmf">
              <a:extLst>
                <a:ext uri="{FF2B5EF4-FFF2-40B4-BE49-F238E27FC236}">
                  <a16:creationId xmlns:a16="http://schemas.microsoft.com/office/drawing/2014/main" id="{62433AD2-D2F0-AD4F-AA17-B51872214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320006" y="5180236"/>
              <a:ext cx="406967" cy="566688"/>
            </a:xfrm>
            <a:prstGeom prst="rect">
              <a:avLst/>
            </a:prstGeom>
            <a:noFill/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C0CBEB1-648F-E348-8231-5B7752E8C900}"/>
                </a:ext>
              </a:extLst>
            </p:cNvPr>
            <p:cNvSpPr txBox="1"/>
            <p:nvPr/>
          </p:nvSpPr>
          <p:spPr bwMode="auto">
            <a:xfrm>
              <a:off x="6174661" y="5756300"/>
              <a:ext cx="856830" cy="2496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1300460" eaLnBrk="0">
                <a:defRPr/>
              </a:pPr>
              <a:r>
                <a:rPr lang="fr-CH" sz="1707" b="0" dirty="0">
                  <a:solidFill>
                    <a:sysClr val="windowText" lastClr="000000"/>
                  </a:solidFill>
                  <a:latin typeface="Arial"/>
                  <a:ea typeface="+mn-ea"/>
                  <a:cs typeface="+mn-cs"/>
                </a:rPr>
                <a:t>Radiologie</a:t>
              </a:r>
              <a:endParaRPr lang="fr-FR" sz="1707" b="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1411D5CE-2AAF-D940-AF85-51EDD0A12BDF}"/>
              </a:ext>
            </a:extLst>
          </p:cNvPr>
          <p:cNvGrpSpPr/>
          <p:nvPr/>
        </p:nvGrpSpPr>
        <p:grpSpPr>
          <a:xfrm>
            <a:off x="3524469" y="3187011"/>
            <a:ext cx="1024113" cy="1379147"/>
            <a:chOff x="3639114" y="2546762"/>
            <a:chExt cx="720080" cy="969713"/>
          </a:xfrm>
        </p:grpSpPr>
        <p:pic>
          <p:nvPicPr>
            <p:cNvPr id="31" name="Picture 2" descr="C:\Users\gnaegi\AppData\Local\Microsoft\Windows\Temporary Internet Files\Content.IE5\DGREP0XS\MC900286864[1].wmf">
              <a:extLst>
                <a:ext uri="{FF2B5EF4-FFF2-40B4-BE49-F238E27FC236}">
                  <a16:creationId xmlns:a16="http://schemas.microsoft.com/office/drawing/2014/main" id="{F40A3C63-3395-3C40-AF80-3454CE347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639114" y="2546762"/>
              <a:ext cx="720080" cy="720080"/>
            </a:xfrm>
            <a:prstGeom prst="rect">
              <a:avLst/>
            </a:prstGeom>
            <a:noFill/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78AAC346-E19B-694B-B9E1-5E5939501B34}"/>
                </a:ext>
              </a:extLst>
            </p:cNvPr>
            <p:cNvSpPr txBox="1"/>
            <p:nvPr/>
          </p:nvSpPr>
          <p:spPr bwMode="auto">
            <a:xfrm>
              <a:off x="3698436" y="3266842"/>
              <a:ext cx="514189" cy="2496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1300460" eaLnBrk="0">
                <a:defRPr/>
              </a:pPr>
              <a:r>
                <a:rPr lang="fr-CH" sz="1707" b="0" dirty="0" err="1">
                  <a:solidFill>
                    <a:sysClr val="windowText" lastClr="000000"/>
                  </a:solidFill>
                  <a:latin typeface="Arial"/>
                </a:rPr>
                <a:t>Spital</a:t>
              </a:r>
              <a:endParaRPr lang="fr-FR" sz="1707" b="0" dirty="0">
                <a:solidFill>
                  <a:sysClr val="windowText" lastClr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9546A618-3036-0549-9FBA-09065A30EC92}"/>
              </a:ext>
            </a:extLst>
          </p:cNvPr>
          <p:cNvCxnSpPr/>
          <p:nvPr/>
        </p:nvCxnSpPr>
        <p:spPr>
          <a:xfrm>
            <a:off x="7441195" y="3930878"/>
            <a:ext cx="921702" cy="1145717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D741A494-1BA8-5847-958D-F3678747627C}"/>
              </a:ext>
            </a:extLst>
          </p:cNvPr>
          <p:cNvCxnSpPr/>
          <p:nvPr/>
        </p:nvCxnSpPr>
        <p:spPr>
          <a:xfrm flipV="1">
            <a:off x="5673316" y="6310559"/>
            <a:ext cx="2163191" cy="819294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1537B222-474A-114C-9DDD-5296D181327B}"/>
              </a:ext>
            </a:extLst>
          </p:cNvPr>
          <p:cNvCxnSpPr/>
          <p:nvPr/>
        </p:nvCxnSpPr>
        <p:spPr>
          <a:xfrm>
            <a:off x="5419455" y="4518693"/>
            <a:ext cx="2417052" cy="870164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D96D281B-0877-D348-AD5E-409C838D0396}"/>
              </a:ext>
            </a:extLst>
          </p:cNvPr>
          <p:cNvCxnSpPr/>
          <p:nvPr/>
        </p:nvCxnSpPr>
        <p:spPr>
          <a:xfrm flipH="1">
            <a:off x="9119508" y="4004611"/>
            <a:ext cx="381520" cy="974601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0E4C0014-5993-B64A-8F3E-CFD41ED324B9}"/>
              </a:ext>
            </a:extLst>
          </p:cNvPr>
          <p:cNvCxnSpPr/>
          <p:nvPr/>
        </p:nvCxnSpPr>
        <p:spPr>
          <a:xfrm flipH="1" flipV="1">
            <a:off x="9899068" y="6208148"/>
            <a:ext cx="2450229" cy="512057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969C24AC-C479-D84C-BD27-A6B6C8092CB6}"/>
              </a:ext>
            </a:extLst>
          </p:cNvPr>
          <p:cNvCxnSpPr/>
          <p:nvPr/>
        </p:nvCxnSpPr>
        <p:spPr>
          <a:xfrm flipH="1">
            <a:off x="9811969" y="4426465"/>
            <a:ext cx="1381835" cy="962392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4D2436AF-90DB-2F4E-9888-C2A5830404B5}"/>
              </a:ext>
            </a:extLst>
          </p:cNvPr>
          <p:cNvCxnSpPr/>
          <p:nvPr/>
        </p:nvCxnSpPr>
        <p:spPr>
          <a:xfrm flipV="1">
            <a:off x="7729081" y="6617793"/>
            <a:ext cx="531405" cy="855541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A929203B-57D9-4949-BCE2-29DF9E120F1F}"/>
              </a:ext>
            </a:extLst>
          </p:cNvPr>
          <p:cNvCxnSpPr/>
          <p:nvPr/>
        </p:nvCxnSpPr>
        <p:spPr>
          <a:xfrm flipV="1">
            <a:off x="4751869" y="5865361"/>
            <a:ext cx="2990427" cy="102835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AFE1C155-4042-E64C-99B4-3B9CA5D98FB3}"/>
              </a:ext>
            </a:extLst>
          </p:cNvPr>
          <p:cNvCxnSpPr/>
          <p:nvPr/>
        </p:nvCxnSpPr>
        <p:spPr>
          <a:xfrm flipH="1">
            <a:off x="9811969" y="5751694"/>
            <a:ext cx="3338924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8AE849FA-4891-EA42-8D12-ACFDBE10AF39}"/>
              </a:ext>
            </a:extLst>
          </p:cNvPr>
          <p:cNvGrpSpPr/>
          <p:nvPr/>
        </p:nvGrpSpPr>
        <p:grpSpPr>
          <a:xfrm>
            <a:off x="8101303" y="5261321"/>
            <a:ext cx="1579575" cy="1208081"/>
            <a:chOff x="4172042" y="3699366"/>
            <a:chExt cx="1110639" cy="849432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5023420-8069-854F-BE2C-D3676E67082A}"/>
                </a:ext>
              </a:extLst>
            </p:cNvPr>
            <p:cNvSpPr/>
            <p:nvPr/>
          </p:nvSpPr>
          <p:spPr>
            <a:xfrm>
              <a:off x="4172042" y="3699366"/>
              <a:ext cx="1110639" cy="849432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defTabSz="1300460" hangingPunct="1">
                <a:defRPr/>
              </a:pPr>
              <a:r>
                <a:rPr lang="fr-CH" sz="2276" b="0" kern="1200" dirty="0">
                  <a:solidFill>
                    <a:prstClr val="black"/>
                  </a:solidFill>
                  <a:latin typeface="Calibri"/>
                </a:rPr>
                <a:t>DEP</a:t>
              </a:r>
            </a:p>
          </p:txBody>
        </p:sp>
        <p:pic>
          <p:nvPicPr>
            <p:cNvPr id="44" name="Picture 2" descr="Résultat de recherche d'images pour &quot;database icon&quot;">
              <a:extLst>
                <a:ext uri="{FF2B5EF4-FFF2-40B4-BE49-F238E27FC236}">
                  <a16:creationId xmlns:a16="http://schemas.microsoft.com/office/drawing/2014/main" id="{F3DCCFC7-014F-B740-9955-B914BB9EAB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9849" y="3708593"/>
              <a:ext cx="513304" cy="513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EB73652C-1F97-AC4F-8F39-3F6AF415F163}"/>
              </a:ext>
            </a:extLst>
          </p:cNvPr>
          <p:cNvCxnSpPr/>
          <p:nvPr/>
        </p:nvCxnSpPr>
        <p:spPr>
          <a:xfrm flipH="1" flipV="1">
            <a:off x="9680879" y="6617793"/>
            <a:ext cx="730246" cy="855541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Interdiction 45">
            <a:extLst>
              <a:ext uri="{FF2B5EF4-FFF2-40B4-BE49-F238E27FC236}">
                <a16:creationId xmlns:a16="http://schemas.microsoft.com/office/drawing/2014/main" id="{9DB3846F-2167-F34B-8F22-EA27BA9B9C5C}"/>
              </a:ext>
            </a:extLst>
          </p:cNvPr>
          <p:cNvSpPr/>
          <p:nvPr/>
        </p:nvSpPr>
        <p:spPr>
          <a:xfrm>
            <a:off x="13813519" y="2502196"/>
            <a:ext cx="537974" cy="484177"/>
          </a:xfrm>
          <a:prstGeom prst="noSmoking">
            <a:avLst>
              <a:gd name="adj" fmla="val 0"/>
            </a:avLst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00460" hangingPunct="1">
              <a:defRPr/>
            </a:pPr>
            <a:endParaRPr lang="fr-FR" sz="2560" b="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EAF7E6F-13E3-754C-ABF6-31993B66C1C9}"/>
              </a:ext>
            </a:extLst>
          </p:cNvPr>
          <p:cNvSpPr/>
          <p:nvPr/>
        </p:nvSpPr>
        <p:spPr>
          <a:xfrm>
            <a:off x="14215362" y="2285880"/>
            <a:ext cx="2805432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2560" dirty="0" err="1">
                <a:solidFill>
                  <a:srgbClr val="FF0000"/>
                </a:solidFill>
              </a:rPr>
              <a:t>Ausschluss</a:t>
            </a:r>
            <a:r>
              <a:rPr lang="fr-CH" sz="2560" dirty="0">
                <a:solidFill>
                  <a:srgbClr val="FF0000"/>
                </a:solidFill>
              </a:rPr>
              <a:t> der </a:t>
            </a:r>
            <a:r>
              <a:rPr lang="fr-CH" sz="2560" dirty="0" err="1">
                <a:solidFill>
                  <a:srgbClr val="FF0000"/>
                </a:solidFill>
              </a:rPr>
              <a:t>Versicherung</a:t>
            </a:r>
            <a:r>
              <a:rPr lang="fr-CH" sz="256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521221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CH" sz="4400" dirty="0"/>
          </a:p>
          <a:p>
            <a:pPr marL="0" indent="0" algn="ctr">
              <a:buNone/>
            </a:pPr>
            <a:r>
              <a:rPr lang="fr-CH" sz="4400" dirty="0" err="1"/>
              <a:t>Vielen</a:t>
            </a:r>
            <a:r>
              <a:rPr lang="fr-CH" sz="4400" dirty="0"/>
              <a:t> </a:t>
            </a:r>
            <a:r>
              <a:rPr lang="fr-CH" sz="4400" dirty="0" err="1"/>
              <a:t>Dank</a:t>
            </a:r>
            <a:r>
              <a:rPr lang="fr-CH" sz="4400" dirty="0"/>
              <a:t> </a:t>
            </a:r>
            <a:r>
              <a:rPr lang="fr-CH" sz="4400" dirty="0" err="1"/>
              <a:t>für</a:t>
            </a:r>
            <a:r>
              <a:rPr lang="fr-CH" sz="4400" dirty="0"/>
              <a:t> </a:t>
            </a:r>
            <a:r>
              <a:rPr lang="fr-CH" sz="4400" dirty="0" err="1"/>
              <a:t>Ihre</a:t>
            </a:r>
            <a:r>
              <a:rPr lang="fr-CH" sz="4400" dirty="0"/>
              <a:t> </a:t>
            </a:r>
            <a:r>
              <a:rPr lang="fr-CH" sz="4400" dirty="0" err="1"/>
              <a:t>Teilnahme</a:t>
            </a:r>
            <a:r>
              <a:rPr lang="fr-CH" sz="4400" dirty="0"/>
              <a:t>!</a:t>
            </a:r>
            <a:endParaRPr lang="fr-CH" sz="44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fr-CH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fr-CH" dirty="0">
                <a:highlight>
                  <a:srgbClr val="FFFF00"/>
                </a:highlight>
              </a:rPr>
              <a:t>Name des </a:t>
            </a:r>
            <a:r>
              <a:rPr lang="fr-CH" dirty="0" err="1">
                <a:highlight>
                  <a:srgbClr val="FFFF00"/>
                </a:highlight>
              </a:rPr>
              <a:t>Trainers</a:t>
            </a:r>
            <a:endParaRPr lang="fr-CH" dirty="0">
              <a:highlight>
                <a:srgbClr val="FFFF00"/>
              </a:highlight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9273943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r>
              <a:rPr lang="de-CH" dirty="0"/>
              <a:t>Ziele des EPD: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endParaRPr lang="de-CH" altLang="fr-FR" sz="3413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87672" lvl="4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altLang="fr-FR" sz="3413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Verbesserung der Qualität der Pflege</a:t>
            </a:r>
          </a:p>
          <a:p>
            <a:pPr marL="487672" lvl="4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endParaRPr lang="de-CH" altLang="fr-FR" sz="3413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87672" lvl="4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sz="34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Verbesserung der therapeutischen Prozesse</a:t>
            </a:r>
          </a:p>
          <a:p>
            <a:pPr marL="487672" lvl="4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endParaRPr lang="de-CH" sz="3400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87672" lvl="4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sz="34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Erhöhung der Patientensicherheit</a:t>
            </a:r>
          </a:p>
          <a:p>
            <a:pPr marL="487672" lvl="4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endParaRPr lang="de-CH" sz="3400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87672" lvl="4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sz="34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Steigerung der Effizienz des Gesundheitswesens</a:t>
            </a:r>
          </a:p>
          <a:p>
            <a:pPr marL="487672" lvl="4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endParaRPr lang="de-CH" sz="3400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87672" lvl="4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itchFamily="2" charset="2"/>
              <a:buChar char="§"/>
            </a:pPr>
            <a:r>
              <a:rPr lang="de-CH" altLang="fr-FR" sz="34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Erhöhung der Transparenz für den Patienten</a:t>
            </a:r>
            <a:endParaRPr lang="de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Das</a:t>
            </a:r>
            <a:r>
              <a:rPr lang="fr-CH" dirty="0"/>
              <a:t> </a:t>
            </a:r>
            <a:r>
              <a:rPr lang="fr-CH" dirty="0" err="1"/>
              <a:t>elektronische</a:t>
            </a:r>
            <a:r>
              <a:rPr lang="fr-CH" dirty="0"/>
              <a:t> </a:t>
            </a:r>
            <a:r>
              <a:rPr lang="fr-CH" dirty="0" err="1"/>
              <a:t>Patientendossier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75891803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br>
              <a:rPr lang="fr-CH" altLang="fr-FR" sz="3129" i="1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fr-CH" altLang="fr-FR" sz="3129" i="1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87672" lvl="1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r>
              <a:rPr lang="fr-CH" altLang="fr-FR" sz="4600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Freiwillige</a:t>
            </a:r>
            <a:r>
              <a:rPr lang="fr-CH" altLang="fr-FR" sz="4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4600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Teilnahme</a:t>
            </a:r>
            <a:r>
              <a:rPr lang="fr-CH" altLang="fr-FR" sz="4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4600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Institutionen</a:t>
            </a:r>
            <a:r>
              <a:rPr lang="fr-CH" altLang="fr-FR" sz="4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4600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und</a:t>
            </a:r>
            <a:r>
              <a:rPr lang="fr-CH" altLang="fr-FR" sz="4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CH" altLang="fr-FR" sz="4600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Fachleuten</a:t>
            </a:r>
            <a:endParaRPr lang="fr-CH" altLang="fr-FR" sz="4600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lvl="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Spitex</a:t>
            </a:r>
            <a:endParaRPr lang="fr-FR" sz="3600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lvl="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Labor</a:t>
            </a:r>
          </a:p>
          <a:p>
            <a:pPr lvl="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r>
              <a:rPr lang="de-CH" sz="3600" dirty="0"/>
              <a:t>Ärztinnen und Ärzte</a:t>
            </a:r>
          </a:p>
          <a:p>
            <a:pPr lvl="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r>
              <a:rPr lang="de-CH" sz="3600" dirty="0"/>
              <a:t>Zahnärztinnen und Zahnärzte</a:t>
            </a:r>
          </a:p>
          <a:p>
            <a:pPr lvl="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r>
              <a:rPr lang="de-CH" sz="3600" dirty="0" err="1"/>
              <a:t>Chiropraktorinnen</a:t>
            </a:r>
            <a:r>
              <a:rPr lang="de-CH" sz="3600" dirty="0"/>
              <a:t> und </a:t>
            </a:r>
            <a:r>
              <a:rPr lang="de-CH" sz="3600" dirty="0" err="1"/>
              <a:t>Chiropraktoren</a:t>
            </a:r>
            <a:endParaRPr lang="de-CH" sz="3600" dirty="0"/>
          </a:p>
          <a:p>
            <a:pPr lvl="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r>
              <a:rPr lang="de-CH" sz="3600" dirty="0"/>
              <a:t>Apothekerinnen und Apotheker</a:t>
            </a:r>
            <a:endParaRPr lang="de-CH" sz="3600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lvl="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r>
              <a:rPr lang="de-CH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Pflegefachfrau und Pflegefachmann</a:t>
            </a:r>
          </a:p>
          <a:p>
            <a:pPr lvl="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r>
              <a:rPr lang="de-CH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Physiotherapeutin und Physiotherapeut</a:t>
            </a:r>
          </a:p>
          <a:p>
            <a:pPr lvl="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r>
              <a:rPr lang="de-CH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Ergotherapeutin und Ergotherapeut</a:t>
            </a:r>
          </a:p>
          <a:p>
            <a:pPr lvl="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r>
              <a:rPr lang="de-CH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Hebamme</a:t>
            </a:r>
          </a:p>
          <a:p>
            <a:pPr lvl="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r>
              <a:rPr lang="de-CH" sz="3600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Ernährungsberaterin</a:t>
            </a:r>
            <a:r>
              <a:rPr lang="de-CH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und </a:t>
            </a:r>
            <a:r>
              <a:rPr lang="de-CH" sz="3600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Ernährungsberater</a:t>
            </a:r>
            <a:endParaRPr lang="de-CH" sz="3600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lvl="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r>
              <a:rPr lang="de-CH" sz="3600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Optometristin</a:t>
            </a:r>
            <a:r>
              <a:rPr lang="de-CH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und </a:t>
            </a:r>
            <a:r>
              <a:rPr lang="de-CH" sz="3600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Optometrist</a:t>
            </a:r>
            <a:endParaRPr lang="de-CH" sz="3600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lvl="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r>
              <a:rPr lang="de-CH" sz="3600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Osteopathin</a:t>
            </a:r>
            <a:r>
              <a:rPr lang="de-CH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und </a:t>
            </a:r>
            <a:r>
              <a:rPr lang="de-CH" sz="3600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Osteopath.psychologues</a:t>
            </a:r>
            <a:endParaRPr lang="de-CH" sz="3600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lvl="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Arial" panose="020B0604020202020204" pitchFamily="34" charset="0"/>
              <a:buChar char="•"/>
            </a:pPr>
            <a:r>
              <a:rPr lang="de-CH" sz="36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Andere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Das</a:t>
            </a:r>
            <a:r>
              <a:rPr lang="fr-CH" dirty="0"/>
              <a:t> </a:t>
            </a:r>
            <a:r>
              <a:rPr lang="fr-CH" dirty="0" err="1"/>
              <a:t>elektronische</a:t>
            </a:r>
            <a:r>
              <a:rPr lang="fr-CH" dirty="0"/>
              <a:t> </a:t>
            </a:r>
            <a:r>
              <a:rPr lang="fr-CH" dirty="0" err="1"/>
              <a:t>Patientendossier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0166454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Das</a:t>
            </a:r>
            <a:r>
              <a:rPr lang="fr-CH" dirty="0"/>
              <a:t> </a:t>
            </a:r>
            <a:r>
              <a:rPr lang="fr-CH" dirty="0" err="1"/>
              <a:t>elektronische</a:t>
            </a:r>
            <a:r>
              <a:rPr lang="fr-CH" dirty="0"/>
              <a:t> </a:t>
            </a:r>
            <a:r>
              <a:rPr lang="fr-CH" dirty="0" err="1"/>
              <a:t>Patientendossier</a:t>
            </a:r>
            <a:endParaRPr lang="fr-CH" dirty="0"/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9E05E763-F942-7F40-85D3-4A49F2727E15}"/>
              </a:ext>
            </a:extLst>
          </p:cNvPr>
          <p:cNvGraphicFramePr/>
          <p:nvPr/>
        </p:nvGraphicFramePr>
        <p:xfrm>
          <a:off x="2890044" y="1023408"/>
          <a:ext cx="11560175" cy="7706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05CCAF75-7B4D-9C4F-9FF3-736991B67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0000" y="2520000"/>
            <a:ext cx="15158444" cy="6099375"/>
          </a:xfrm>
        </p:spPr>
        <p:txBody>
          <a:bodyPr/>
          <a:lstStyle/>
          <a:p>
            <a:pPr marL="0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r>
              <a:rPr lang="fr-CH" altLang="fr-FR" sz="3129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Organisation der Institution</a:t>
            </a:r>
            <a:br>
              <a:rPr lang="fr-CH" altLang="fr-FR" sz="3129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fr-CH" altLang="fr-FR" sz="3129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9833325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86B4BA-6A66-3D48-98D6-86626463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None/>
            </a:pPr>
            <a:r>
              <a:rPr lang="de-CH" altLang="fr-FR" sz="3129" b="1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Patienten</a:t>
            </a:r>
            <a:br>
              <a:rPr lang="de-CH" altLang="fr-FR" sz="3129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de-CH" altLang="fr-FR" sz="3129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87672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r>
              <a:rPr lang="de-CH" altLang="fr-FR" sz="3129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Freiwillige Patientenbeteiligung</a:t>
            </a:r>
          </a:p>
          <a:p>
            <a:pPr marL="487672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endParaRPr lang="de-CH" altLang="fr-FR" sz="3129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87672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r>
              <a:rPr lang="de-CH" altLang="fr-FR" sz="3129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Voraussetzung: Der Patient hat eine AHV-Nummer</a:t>
            </a:r>
          </a:p>
          <a:p>
            <a:pPr marL="487672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endParaRPr lang="de-CH" altLang="fr-FR" sz="3129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87672" indent="-487672" eaLnBrk="0" fontAlgn="base">
              <a:spcBef>
                <a:spcPct val="0"/>
              </a:spcBef>
              <a:spcAft>
                <a:spcPct val="0"/>
              </a:spcAft>
              <a:buClr>
                <a:srgbClr val="EA6B09"/>
              </a:buClr>
              <a:buFont typeface="Wingdings" panose="05000000000000000000" pitchFamily="2" charset="2"/>
              <a:buChar char="§"/>
            </a:pPr>
            <a:r>
              <a:rPr lang="de-CH" altLang="fr-FR" sz="3129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Vertretungsmöglichkeit für Personen, die nicht urteilsfähig sind oder ihr EPD nicht selbst verwalten wollen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424CCDB-0AC8-F049-9212-C2444D3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Das</a:t>
            </a:r>
            <a:r>
              <a:rPr lang="fr-CH" dirty="0"/>
              <a:t> </a:t>
            </a:r>
            <a:r>
              <a:rPr lang="fr-CH" dirty="0" err="1"/>
              <a:t>elektronische</a:t>
            </a:r>
            <a:r>
              <a:rPr lang="fr-CH" dirty="0"/>
              <a:t> </a:t>
            </a:r>
            <a:r>
              <a:rPr lang="fr-CH" dirty="0" err="1"/>
              <a:t>Patientendossier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9837563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descr="Elektronisches Patientendossier (EPD) – Information für Gesundheitsfachpersonen">
            <a:hlinkClick r:id="" action="ppaction://media"/>
            <a:extLst>
              <a:ext uri="{FF2B5EF4-FFF2-40B4-BE49-F238E27FC236}">
                <a16:creationId xmlns:a16="http://schemas.microsoft.com/office/drawing/2014/main" id="{F3F69820-0546-0241-A194-BF7F1AFA97E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49251" y="628328"/>
            <a:ext cx="15553728" cy="87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3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ésentation1" id="{5905D813-5849-9C4B-8437-130E76367877}" vid="{75E0C3FA-C2D2-6341-B6F9-D31E18D29C33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White</Template>
  <TotalTime>8856</TotalTime>
  <Words>1454</Words>
  <Application>Microsoft Macintosh PowerPoint</Application>
  <PresentationFormat>Personnalisé</PresentationFormat>
  <Paragraphs>331</Paragraphs>
  <Slides>40</Slides>
  <Notes>21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8" baseType="lpstr">
      <vt:lpstr>Arial</vt:lpstr>
      <vt:lpstr>Calibri</vt:lpstr>
      <vt:lpstr>Helvetica Neue</vt:lpstr>
      <vt:lpstr>Helvetica Neue Light</vt:lpstr>
      <vt:lpstr>Helvetica Neue Medium</vt:lpstr>
      <vt:lpstr>Webdings</vt:lpstr>
      <vt:lpstr>Wingdings</vt:lpstr>
      <vt:lpstr>White</vt:lpstr>
      <vt:lpstr>Schulung für Gesundheitsfachpersonen im Institution</vt:lpstr>
      <vt:lpstr>Organisation de la formation</vt:lpstr>
      <vt:lpstr>Das elektronische Patientendossier </vt:lpstr>
      <vt:lpstr>Das elektronische Patientendossier </vt:lpstr>
      <vt:lpstr>Das elektronische Patientendossier</vt:lpstr>
      <vt:lpstr>Das elektronische Patientendossier</vt:lpstr>
      <vt:lpstr>Das elektronische Patientendossier</vt:lpstr>
      <vt:lpstr>Das elektronische Patientendossier</vt:lpstr>
      <vt:lpstr>Présentation PowerPoint</vt:lpstr>
      <vt:lpstr>Das elektronische Patientendossier</vt:lpstr>
      <vt:lpstr>Das elektronische Patientendossier</vt:lpstr>
      <vt:lpstr>Das elektronische Patientendossier</vt:lpstr>
      <vt:lpstr>Das elektronische Patientendossier</vt:lpstr>
      <vt:lpstr>Das elektronische Patientendossier</vt:lpstr>
      <vt:lpstr>Das elektronische Patientendossier</vt:lpstr>
      <vt:lpstr>Das elektronische Patientendossier</vt:lpstr>
      <vt:lpstr>Présentation PowerPoint</vt:lpstr>
      <vt:lpstr>Das elektronische Patientendossier</vt:lpstr>
      <vt:lpstr>Das elektronische Patientendossier</vt:lpstr>
      <vt:lpstr>Das elektronische Patientendossier</vt:lpstr>
      <vt:lpstr>Das elektronische Patientendossier</vt:lpstr>
      <vt:lpstr>CARA</vt:lpstr>
      <vt:lpstr>Die aktuellen Teilnehmer...</vt:lpstr>
      <vt:lpstr>Zukünftige Teilnehmer?</vt:lpstr>
      <vt:lpstr>Ergänzende Dienstleistungen</vt:lpstr>
      <vt:lpstr>CARA</vt:lpstr>
      <vt:lpstr>Organisation der Einrichtung für die Nutzung der EPD</vt:lpstr>
      <vt:lpstr>Verwendung durch einen Gesundheitsfachperson</vt:lpstr>
      <vt:lpstr>Verwendung durch einen Gesundheitsfachperson</vt:lpstr>
      <vt:lpstr>Verwendung durch einen Hilfsperson</vt:lpstr>
      <vt:lpstr>Sicherheit und Datenschutz</vt:lpstr>
      <vt:lpstr>Sicherheit und Datenschutz</vt:lpstr>
      <vt:lpstr>Sicherheit und Datenschutz</vt:lpstr>
      <vt:lpstr>Sicherheit und Datenschutz</vt:lpstr>
      <vt:lpstr>Sicherheit und Datenschutz</vt:lpstr>
      <vt:lpstr>Sicherheit und Datenschutz</vt:lpstr>
      <vt:lpstr>Sicherheit und Datenschutz</vt:lpstr>
      <vt:lpstr>Support</vt:lpstr>
      <vt:lpstr>Weitere Informationen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pour les formateurs et les personnes détenant des droits administrateurs</dc:title>
  <dc:creator>Daniel Rohrer</dc:creator>
  <cp:lastModifiedBy>Daniel Rohrer</cp:lastModifiedBy>
  <cp:revision>181</cp:revision>
  <dcterms:created xsi:type="dcterms:W3CDTF">2020-07-13T11:43:10Z</dcterms:created>
  <dcterms:modified xsi:type="dcterms:W3CDTF">2021-01-14T18:24:06Z</dcterms:modified>
</cp:coreProperties>
</file>